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442" r:id="rId2"/>
    <p:sldId id="463" r:id="rId3"/>
    <p:sldId id="499" r:id="rId4"/>
    <p:sldId id="500" r:id="rId5"/>
    <p:sldId id="501" r:id="rId6"/>
    <p:sldId id="502" r:id="rId7"/>
    <p:sldId id="503" r:id="rId8"/>
    <p:sldId id="504" r:id="rId9"/>
    <p:sldId id="494" r:id="rId10"/>
    <p:sldId id="505" r:id="rId11"/>
    <p:sldId id="496" r:id="rId12"/>
    <p:sldId id="479" r:id="rId13"/>
    <p:sldId id="443" r:id="rId14"/>
    <p:sldId id="486" r:id="rId15"/>
    <p:sldId id="471" r:id="rId16"/>
    <p:sldId id="469" r:id="rId17"/>
    <p:sldId id="488" r:id="rId18"/>
    <p:sldId id="474" r:id="rId19"/>
    <p:sldId id="489" r:id="rId20"/>
    <p:sldId id="492" r:id="rId21"/>
    <p:sldId id="491" r:id="rId22"/>
    <p:sldId id="490" r:id="rId23"/>
    <p:sldId id="512" r:id="rId24"/>
    <p:sldId id="511" r:id="rId25"/>
    <p:sldId id="513" r:id="rId26"/>
    <p:sldId id="514" r:id="rId27"/>
    <p:sldId id="515" r:id="rId28"/>
    <p:sldId id="473" r:id="rId29"/>
    <p:sldId id="519" r:id="rId30"/>
    <p:sldId id="497" r:id="rId31"/>
    <p:sldId id="498" r:id="rId32"/>
    <p:sldId id="484" r:id="rId33"/>
    <p:sldId id="506" r:id="rId34"/>
    <p:sldId id="465" r:id="rId35"/>
    <p:sldId id="507" r:id="rId36"/>
    <p:sldId id="510" r:id="rId37"/>
    <p:sldId id="475" r:id="rId38"/>
    <p:sldId id="508" r:id="rId39"/>
    <p:sldId id="493" r:id="rId40"/>
    <p:sldId id="468" r:id="rId41"/>
    <p:sldId id="477" r:id="rId42"/>
    <p:sldId id="485" r:id="rId43"/>
    <p:sldId id="520" r:id="rId44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Ld2e65xKVY5L1j9jQOYn6A==" hashData="7EiQQSPbkAC3QCtdm+7rYh24/F1bYGynQAKwtxFySrmOLZ5mNc0q6rIG9gcQFFHRGedup56RxU8YXPJYbwtCS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3300"/>
    <a:srgbClr val="660066"/>
    <a:srgbClr val="000099"/>
    <a:srgbClr val="006600"/>
    <a:srgbClr val="FF5050"/>
    <a:srgbClr val="CC00FF"/>
    <a:srgbClr val="008000"/>
    <a:srgbClr val="03DB0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474" autoAdjust="0"/>
    <p:restoredTop sz="94628"/>
  </p:normalViewPr>
  <p:slideViewPr>
    <p:cSldViewPr>
      <p:cViewPr varScale="1">
        <p:scale>
          <a:sx n="119" d="100"/>
          <a:sy n="119" d="100"/>
        </p:scale>
        <p:origin x="162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151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12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12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658ABD8-67B2-4B33-910B-ADF242E0B98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0289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F8B5B21-77F2-4AA5-8A39-3693AA6B2F7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82767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Amedeo Serra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DA186-6D17-44D7-941B-6D65F10E9AB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Amedeo Serra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D38D3-7792-4322-ACF0-14005E9F85F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Amedeo Serra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0D0F8-FABE-4511-8668-3B811C92BAB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Amedeo Serra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BF9C9-A39B-4F9C-AABB-CBE604D7DC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Amedeo Serra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639AE-649D-4D4A-8185-4E030F25D6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Amedeo Serra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D6079-2406-4C43-81F9-6399EB1784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Amedeo Serra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D9019-879C-4413-B02D-2B10EE84AAA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Amedeo Serra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6BA96-4C6B-45B9-947A-A2A1FECC3AC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Amedeo Serra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33BF6-C124-4BAE-BFB8-CB7F779E00E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Amedeo Serra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6CEEF-61DA-43C3-A272-55D88A2EF3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Amedeo Serra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A01EA-7E9E-4938-AF91-71AD0500C3A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542088"/>
            <a:ext cx="28956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0000"/>
                </a:solidFill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it-IT"/>
              <a:t>Amedeo Serra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6AC4F85-8FA2-4156-8044-13631E8C94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gif"/><Relationship Id="rId4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gif"/><Relationship Id="rId4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gif"/><Relationship Id="rId5" Type="http://schemas.openxmlformats.org/officeDocument/2006/relationships/image" Target="../media/image39.jpeg"/><Relationship Id="rId4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gif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24" name="Picture 4" descr="http://www.taccuinistorici.it/fotonews/30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46702"/>
            <a:ext cx="8031884" cy="5458562"/>
          </a:xfrm>
          <a:prstGeom prst="rect">
            <a:avLst/>
          </a:prstGeom>
          <a:noFill/>
        </p:spPr>
      </p:pic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467544" y="1785926"/>
            <a:ext cx="8208912" cy="1143000"/>
          </a:xfrm>
        </p:spPr>
        <p:txBody>
          <a:bodyPr/>
          <a:lstStyle/>
          <a:p>
            <a:r>
              <a:rPr lang="it-IT" sz="6000" b="1" dirty="0">
                <a:solidFill>
                  <a:schemeClr val="bg1"/>
                </a:solidFill>
                <a:latin typeface="Academy Engraved LET" pitchFamily="2" charset="0"/>
              </a:rPr>
              <a:t>Storia dell’alimentazione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3851920" y="5877272"/>
            <a:ext cx="1547192" cy="324272"/>
          </a:xfrm>
          <a:noFill/>
        </p:spPr>
        <p:txBody>
          <a:bodyPr/>
          <a:lstStyle/>
          <a:p>
            <a:pPr algn="ctr"/>
            <a:fld id="{56601FE9-FA71-4274-99F6-EDCDAE1DDD35}" type="datetime1">
              <a:rPr lang="it-IT" sz="11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 algn="ctr"/>
              <a:t>25/10/24</a:t>
            </a:fld>
            <a:endParaRPr lang="it-IT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 descr="C:\Users\amedeo\Desktop\a037.jpg"/>
          <p:cNvPicPr>
            <a:picLocks noChangeAspect="1" noChangeArrowheads="1"/>
          </p:cNvPicPr>
          <p:nvPr/>
        </p:nvPicPr>
        <p:blipFill>
          <a:blip r:embed="rId4"/>
          <a:srcRect t="2791" b="2791"/>
          <a:stretch>
            <a:fillRect/>
          </a:stretch>
        </p:blipFill>
        <p:spPr bwMode="auto">
          <a:xfrm>
            <a:off x="1851021" y="-24"/>
            <a:ext cx="5649937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'evoluzione dell'uo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59129" cy="6000768"/>
          </a:xfrm>
          <a:prstGeom prst="rect">
            <a:avLst/>
          </a:prstGeom>
          <a:noFill/>
        </p:spPr>
      </p:pic>
      <p:grpSp>
        <p:nvGrpSpPr>
          <p:cNvPr id="5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ttangolo 7"/>
          <p:cNvSpPr/>
          <p:nvPr/>
        </p:nvSpPr>
        <p:spPr>
          <a:xfrm>
            <a:off x="-32" y="5866645"/>
            <a:ext cx="67151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/>
              <a:t>http://natasciacaroccia.altervista.org</a:t>
            </a:r>
            <a:endParaRPr lang="it-IT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928670"/>
          </a:xfrm>
        </p:spPr>
        <p:txBody>
          <a:bodyPr/>
          <a:lstStyle/>
          <a:p>
            <a:r>
              <a:rPr lang="it-IT" sz="4800" b="1" dirty="0">
                <a:solidFill>
                  <a:srgbClr val="FF0000"/>
                </a:solidFill>
                <a:latin typeface="Cooper Black" pitchFamily="18" charset="0"/>
              </a:rPr>
              <a:t>Paleolitico</a:t>
            </a:r>
            <a:br>
              <a:rPr lang="it-IT" sz="4800" b="1" dirty="0">
                <a:solidFill>
                  <a:srgbClr val="FF0000"/>
                </a:solidFill>
                <a:latin typeface="Cooper Black" pitchFamily="18" charset="0"/>
              </a:rPr>
            </a:br>
            <a:r>
              <a:rPr lang="it-IT" sz="2400" dirty="0">
                <a:solidFill>
                  <a:srgbClr val="FF0000"/>
                </a:solidFill>
              </a:rPr>
              <a:t>Età della pietra antica</a:t>
            </a:r>
            <a:endParaRPr lang="it-IT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itolo 8"/>
          <p:cNvSpPr txBox="1">
            <a:spLocks/>
          </p:cNvSpPr>
          <p:nvPr/>
        </p:nvSpPr>
        <p:spPr bwMode="auto">
          <a:xfrm>
            <a:off x="3563888" y="1124744"/>
            <a:ext cx="558014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it-IT" sz="3200" b="1" i="1" dirty="0">
                <a:solidFill>
                  <a:srgbClr val="002060"/>
                </a:solidFill>
                <a:latin typeface="+mn-lt"/>
              </a:rPr>
              <a:t>“Invenzione del linguaggio”</a:t>
            </a:r>
          </a:p>
          <a:p>
            <a:pPr algn="ctr">
              <a:lnSpc>
                <a:spcPct val="150000"/>
              </a:lnSpc>
            </a:pPr>
            <a:endParaRPr lang="it-IT" sz="1800" i="1" dirty="0"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it-IT" sz="2800" dirty="0">
                <a:latin typeface="+mn-lt"/>
              </a:rPr>
              <a:t>Nascono le prime forme di </a:t>
            </a:r>
            <a:r>
              <a:rPr lang="it-IT" sz="2800" b="1" dirty="0">
                <a:solidFill>
                  <a:srgbClr val="002060"/>
                </a:solidFill>
                <a:latin typeface="+mn-lt"/>
              </a:rPr>
              <a:t>linguaggio</a:t>
            </a:r>
            <a:r>
              <a:rPr lang="it-IT" sz="2800" dirty="0">
                <a:latin typeface="+mn-lt"/>
              </a:rPr>
              <a:t>, </a:t>
            </a:r>
          </a:p>
          <a:p>
            <a:pPr algn="ctr"/>
            <a:r>
              <a:rPr lang="it-IT" sz="2800" dirty="0">
                <a:latin typeface="+mn-lt"/>
              </a:rPr>
              <a:t>si creano le prime manifestazioni d’arte,</a:t>
            </a:r>
          </a:p>
          <a:p>
            <a:pPr algn="ctr"/>
            <a:r>
              <a:rPr lang="it-IT" sz="2800" dirty="0">
                <a:latin typeface="+mn-lt"/>
              </a:rPr>
              <a:t>si </a:t>
            </a:r>
            <a:r>
              <a:rPr lang="it-IT" sz="2800" dirty="0"/>
              <a:t>sviluppa l’uso di seppellire i morti </a:t>
            </a:r>
          </a:p>
          <a:p>
            <a:pPr algn="ctr">
              <a:lnSpc>
                <a:spcPct val="150000"/>
              </a:lnSpc>
            </a:pPr>
            <a:endParaRPr lang="it-IT" sz="2800" dirty="0">
              <a:latin typeface="+mn-lt"/>
            </a:endParaRPr>
          </a:p>
          <a:p>
            <a:pPr algn="ctr">
              <a:lnSpc>
                <a:spcPct val="150000"/>
              </a:lnSpc>
            </a:pPr>
            <a:endParaRPr lang="it-IT" sz="2800" dirty="0">
              <a:latin typeface="+mn-lt"/>
            </a:endParaRPr>
          </a:p>
          <a:p>
            <a:pPr algn="ctr">
              <a:lnSpc>
                <a:spcPct val="150000"/>
              </a:lnSpc>
            </a:pPr>
            <a:endParaRPr lang="it-IT" sz="2800" dirty="0">
              <a:latin typeface="+mn-lt"/>
            </a:endParaRPr>
          </a:p>
          <a:p>
            <a:pPr algn="ctr">
              <a:lnSpc>
                <a:spcPct val="150000"/>
              </a:lnSpc>
            </a:pPr>
            <a:endParaRPr lang="it-IT" sz="2800" dirty="0">
              <a:latin typeface="+mn-lt"/>
            </a:endParaRPr>
          </a:p>
        </p:txBody>
      </p:sp>
      <p:pic>
        <p:nvPicPr>
          <p:cNvPr id="10" name="Picture 7" descr="C:\Documenti\Immagini\paleo 2.jpg"/>
          <p:cNvPicPr>
            <a:picLocks noChangeAspect="1" noChangeArrowheads="1"/>
          </p:cNvPicPr>
          <p:nvPr/>
        </p:nvPicPr>
        <p:blipFill>
          <a:blip r:embed="rId4" cstate="print"/>
          <a:srcRect l="4581" t="2415" b="3623"/>
          <a:stretch>
            <a:fillRect/>
          </a:stretch>
        </p:blipFill>
        <p:spPr bwMode="auto">
          <a:xfrm>
            <a:off x="56766" y="1131803"/>
            <a:ext cx="3448537" cy="4097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ages.inmagine.com/img/aspireimages/drk003/drk003095.jpg"/>
          <p:cNvPicPr>
            <a:picLocks noChangeAspect="1" noChangeArrowheads="1"/>
          </p:cNvPicPr>
          <p:nvPr/>
        </p:nvPicPr>
        <p:blipFill>
          <a:blip r:embed="rId2" cstate="print"/>
          <a:srcRect t="3780" r="5999" b="2835"/>
          <a:stretch>
            <a:fillRect/>
          </a:stretch>
        </p:blipFill>
        <p:spPr bwMode="auto">
          <a:xfrm>
            <a:off x="-1" y="1000108"/>
            <a:ext cx="3222921" cy="5082357"/>
          </a:xfrm>
          <a:prstGeom prst="rect">
            <a:avLst/>
          </a:prstGeom>
          <a:noFill/>
        </p:spPr>
      </p:pic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928670"/>
          </a:xfrm>
        </p:spPr>
        <p:txBody>
          <a:bodyPr/>
          <a:lstStyle/>
          <a:p>
            <a:r>
              <a:rPr lang="it-IT" sz="3600" b="1" dirty="0">
                <a:solidFill>
                  <a:srgbClr val="FF0000"/>
                </a:solidFill>
                <a:latin typeface="Cooper Black" pitchFamily="18" charset="0"/>
              </a:rPr>
              <a:t>Homo </a:t>
            </a:r>
            <a:r>
              <a:rPr lang="it-IT" sz="3600" b="1" dirty="0" err="1">
                <a:solidFill>
                  <a:srgbClr val="FF0000"/>
                </a:solidFill>
                <a:latin typeface="Cooper Black" pitchFamily="18" charset="0"/>
              </a:rPr>
              <a:t>ergaster</a:t>
            </a:r>
            <a:r>
              <a:rPr lang="it-IT" sz="3600" b="1" dirty="0">
                <a:solidFill>
                  <a:srgbClr val="FF0000"/>
                </a:solidFill>
                <a:latin typeface="Cooper Black" pitchFamily="18" charset="0"/>
              </a:rPr>
              <a:t>     </a:t>
            </a:r>
            <a:r>
              <a:rPr lang="it-IT" sz="3600" b="1" dirty="0">
                <a:solidFill>
                  <a:srgbClr val="FF0000"/>
                </a:solidFill>
              </a:rPr>
              <a:t>2.000.000  </a:t>
            </a:r>
            <a:r>
              <a:rPr lang="it-IT" sz="3200" dirty="0">
                <a:solidFill>
                  <a:srgbClr val="FF0000"/>
                </a:solidFill>
              </a:rPr>
              <a:t>anni fa</a:t>
            </a:r>
            <a:endParaRPr lang="it-IT" sz="2800" dirty="0">
              <a:solidFill>
                <a:srgbClr val="FF0000"/>
              </a:solidFill>
              <a:latin typeface="Cooper Black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itolo 8"/>
          <p:cNvSpPr txBox="1">
            <a:spLocks/>
          </p:cNvSpPr>
          <p:nvPr/>
        </p:nvSpPr>
        <p:spPr bwMode="auto">
          <a:xfrm>
            <a:off x="3071802" y="764704"/>
            <a:ext cx="628651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200000"/>
              </a:lnSpc>
            </a:pPr>
            <a:r>
              <a:rPr lang="it-IT" sz="2800" dirty="0"/>
              <a:t>Si origina in Africa; evolvendosi, da’ origine alle altre specie del genere Homo che si diffondono in tutto il mondo, creando anche delle specie locali:</a:t>
            </a:r>
          </a:p>
          <a:p>
            <a:pPr>
              <a:lnSpc>
                <a:spcPct val="150000"/>
              </a:lnSpc>
            </a:pPr>
            <a:r>
              <a:rPr lang="it-IT" sz="2800" dirty="0"/>
              <a:t>l’</a:t>
            </a:r>
            <a:r>
              <a:rPr lang="it-IT" sz="2800" b="1" dirty="0">
                <a:solidFill>
                  <a:srgbClr val="FF0000"/>
                </a:solidFill>
              </a:rPr>
              <a:t>Homo </a:t>
            </a:r>
            <a:r>
              <a:rPr lang="it-IT" sz="2800" b="1" dirty="0" err="1">
                <a:solidFill>
                  <a:srgbClr val="FF0000"/>
                </a:solidFill>
              </a:rPr>
              <a:t>erectus</a:t>
            </a:r>
            <a:r>
              <a:rPr lang="it-IT" sz="2800" dirty="0"/>
              <a:t>     </a:t>
            </a:r>
            <a:r>
              <a:rPr lang="it-IT" sz="2400" dirty="0"/>
              <a:t>in Asia </a:t>
            </a:r>
          </a:p>
          <a:p>
            <a:pPr>
              <a:lnSpc>
                <a:spcPct val="150000"/>
              </a:lnSpc>
            </a:pPr>
            <a:r>
              <a:rPr lang="it-IT" sz="2400" dirty="0"/>
              <a:t>e successivamente</a:t>
            </a:r>
            <a:r>
              <a:rPr lang="it-IT" sz="2800" dirty="0"/>
              <a:t> </a:t>
            </a:r>
          </a:p>
          <a:p>
            <a:pPr>
              <a:lnSpc>
                <a:spcPct val="150000"/>
              </a:lnSpc>
            </a:pPr>
            <a:r>
              <a:rPr lang="it-IT" sz="2800" dirty="0"/>
              <a:t>l‘</a:t>
            </a:r>
            <a:r>
              <a:rPr lang="it-IT" sz="2800" b="1" dirty="0">
                <a:solidFill>
                  <a:srgbClr val="FF0000"/>
                </a:solidFill>
              </a:rPr>
              <a:t>Homo di </a:t>
            </a:r>
            <a:r>
              <a:rPr lang="it-IT" sz="2800" b="1" dirty="0" err="1">
                <a:solidFill>
                  <a:srgbClr val="FF0000"/>
                </a:solidFill>
              </a:rPr>
              <a:t>Neandertal</a:t>
            </a:r>
            <a:r>
              <a:rPr lang="it-IT" sz="2800" dirty="0"/>
              <a:t>    </a:t>
            </a:r>
            <a:r>
              <a:rPr lang="it-IT" sz="2400" dirty="0"/>
              <a:t>in Europa. </a:t>
            </a:r>
            <a:endParaRPr lang="it-IT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928670"/>
          </a:xfrm>
        </p:spPr>
        <p:txBody>
          <a:bodyPr/>
          <a:lstStyle/>
          <a:p>
            <a:r>
              <a:rPr lang="it-IT" sz="3600" b="1" dirty="0">
                <a:solidFill>
                  <a:srgbClr val="FF0000"/>
                </a:solidFill>
                <a:latin typeface="Cooper Black" pitchFamily="18" charset="0"/>
              </a:rPr>
              <a:t>Stile di vita</a:t>
            </a:r>
            <a:endParaRPr lang="it-IT" sz="3600" dirty="0">
              <a:solidFill>
                <a:srgbClr val="FF0000"/>
              </a:solidFill>
              <a:latin typeface="Cooper Black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itolo 8"/>
          <p:cNvSpPr txBox="1">
            <a:spLocks/>
          </p:cNvSpPr>
          <p:nvPr/>
        </p:nvSpPr>
        <p:spPr bwMode="auto">
          <a:xfrm>
            <a:off x="0" y="1071546"/>
            <a:ext cx="914400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it-IT" sz="3200" dirty="0">
                <a:latin typeface="+mn-lt"/>
              </a:rPr>
              <a:t>Lo stile di vita dell’uomo preistorico era condizionato dall’ambiente, dal clima, dalla reperibilità del cibo</a:t>
            </a:r>
          </a:p>
        </p:txBody>
      </p:sp>
      <p:pic>
        <p:nvPicPr>
          <p:cNvPr id="18434" name="Picture 2" descr="http://www.carsokras.eu/img/tempo_libero/63__DSC1948_orso_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2762245"/>
            <a:ext cx="5072098" cy="3381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uomo p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1425" y="1357298"/>
            <a:ext cx="4052575" cy="3857651"/>
          </a:xfrm>
          <a:prstGeom prst="rect">
            <a:avLst/>
          </a:prstGeom>
          <a:noFill/>
        </p:spPr>
      </p:pic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928670"/>
          </a:xfrm>
        </p:spPr>
        <p:txBody>
          <a:bodyPr/>
          <a:lstStyle/>
          <a:p>
            <a:r>
              <a:rPr lang="it-IT" sz="3600" b="1" dirty="0">
                <a:solidFill>
                  <a:srgbClr val="FF0000"/>
                </a:solidFill>
                <a:latin typeface="Cooper Black" pitchFamily="18" charset="0"/>
              </a:rPr>
              <a:t>L’alimentazione nella Preistoria</a:t>
            </a:r>
            <a:endParaRPr lang="it-IT" sz="2800" dirty="0">
              <a:solidFill>
                <a:srgbClr val="FF0000"/>
              </a:solidFill>
              <a:latin typeface="Cooper Black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itolo 8"/>
          <p:cNvSpPr txBox="1">
            <a:spLocks/>
          </p:cNvSpPr>
          <p:nvPr/>
        </p:nvSpPr>
        <p:spPr bwMode="auto">
          <a:xfrm>
            <a:off x="0" y="1428736"/>
            <a:ext cx="528638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it-IT" sz="3200" dirty="0"/>
              <a:t>L’alimentazione primordiale dell’uomo della preistoria era rappresentata esclusivamente da </a:t>
            </a:r>
          </a:p>
          <a:p>
            <a:pPr algn="ctr">
              <a:lnSpc>
                <a:spcPct val="150000"/>
              </a:lnSpc>
            </a:pPr>
            <a:r>
              <a:rPr lang="it-IT" sz="3200" dirty="0"/>
              <a:t>pochi cibi:</a:t>
            </a:r>
          </a:p>
        </p:txBody>
      </p:sp>
      <p:sp>
        <p:nvSpPr>
          <p:cNvPr id="10" name="Titolo 8"/>
          <p:cNvSpPr txBox="1">
            <a:spLocks/>
          </p:cNvSpPr>
          <p:nvPr/>
        </p:nvSpPr>
        <p:spPr bwMode="auto">
          <a:xfrm>
            <a:off x="357158" y="5157192"/>
            <a:ext cx="8286808" cy="105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it-IT" sz="4400" b="1" spc="500" dirty="0">
                <a:solidFill>
                  <a:srgbClr val="FF0000"/>
                </a:solidFill>
              </a:rPr>
              <a:t>Alimentazione </a:t>
            </a:r>
            <a:r>
              <a:rPr lang="it-IT" sz="4400" b="1" spc="500" dirty="0" err="1">
                <a:solidFill>
                  <a:srgbClr val="FF0000"/>
                </a:solidFill>
              </a:rPr>
              <a:t>monofagica</a:t>
            </a:r>
            <a:endParaRPr lang="it-IT" sz="4400" b="1" spc="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/>
          <a:lstStyle/>
          <a:p>
            <a:r>
              <a:rPr lang="it-IT" sz="3600" dirty="0">
                <a:solidFill>
                  <a:srgbClr val="002060"/>
                </a:solidFill>
                <a:latin typeface="Cooper Black" pitchFamily="18" charset="0"/>
              </a:rPr>
              <a:t>L’UOMO</a:t>
            </a:r>
            <a:r>
              <a:rPr lang="it-IT" sz="3600" dirty="0">
                <a:solidFill>
                  <a:srgbClr val="FF0000"/>
                </a:solidFill>
                <a:latin typeface="Cooper Black" pitchFamily="18" charset="0"/>
              </a:rPr>
              <a:t> RACCOGLITORE</a:t>
            </a:r>
            <a:br>
              <a:rPr lang="it-IT" sz="3600" dirty="0">
                <a:solidFill>
                  <a:srgbClr val="FF0000"/>
                </a:solidFill>
                <a:latin typeface="Cooper Black" pitchFamily="18" charset="0"/>
              </a:rPr>
            </a:br>
            <a:r>
              <a:rPr lang="it-IT" sz="3200" b="1" dirty="0">
                <a:solidFill>
                  <a:srgbClr val="FF0000"/>
                </a:solidFill>
              </a:rPr>
              <a:t>2.000.000 anni fa</a:t>
            </a:r>
            <a:endParaRPr lang="it-IT" sz="28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itolo 8"/>
          <p:cNvSpPr txBox="1">
            <a:spLocks/>
          </p:cNvSpPr>
          <p:nvPr/>
        </p:nvSpPr>
        <p:spPr bwMode="auto">
          <a:xfrm>
            <a:off x="357158" y="1214422"/>
            <a:ext cx="842968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200000"/>
              </a:lnSpc>
              <a:buFontTx/>
              <a:buNone/>
            </a:pPr>
            <a:r>
              <a:rPr lang="it-IT" sz="3200" dirty="0">
                <a:latin typeface="+mn-lt"/>
              </a:rPr>
              <a:t>L’uomo si cibava raccogliendo alimenti  che trovava nell’ambiente:</a:t>
            </a:r>
          </a:p>
          <a:p>
            <a:pPr>
              <a:lnSpc>
                <a:spcPct val="150000"/>
              </a:lnSpc>
            </a:pPr>
            <a:r>
              <a:rPr lang="it-IT" sz="3200" i="1" dirty="0">
                <a:solidFill>
                  <a:srgbClr val="002060"/>
                </a:solidFill>
                <a:latin typeface="+mn-lt"/>
              </a:rPr>
              <a:t>Vegetali</a:t>
            </a:r>
            <a:r>
              <a:rPr lang="it-IT" sz="3200" dirty="0">
                <a:solidFill>
                  <a:srgbClr val="002060"/>
                </a:solidFill>
                <a:latin typeface="+mn-lt"/>
              </a:rPr>
              <a:t>:</a:t>
            </a:r>
            <a:r>
              <a:rPr lang="it-IT" sz="3200" dirty="0">
                <a:latin typeface="+mn-lt"/>
              </a:rPr>
              <a:t> </a:t>
            </a:r>
            <a:r>
              <a:rPr lang="it-IT" sz="3200" b="1" dirty="0">
                <a:solidFill>
                  <a:srgbClr val="002060"/>
                </a:solidFill>
              </a:rPr>
              <a:t>frutti spontanei, foglie, erbe, radici, </a:t>
            </a:r>
          </a:p>
          <a:p>
            <a:pPr>
              <a:lnSpc>
                <a:spcPct val="200000"/>
              </a:lnSpc>
            </a:pPr>
            <a:r>
              <a:rPr lang="it-IT" sz="3200" i="1" dirty="0">
                <a:solidFill>
                  <a:srgbClr val="002060"/>
                </a:solidFill>
                <a:latin typeface="+mn-lt"/>
              </a:rPr>
              <a:t>Animali</a:t>
            </a:r>
            <a:r>
              <a:rPr lang="it-IT" sz="3200" dirty="0">
                <a:latin typeface="+mn-lt"/>
              </a:rPr>
              <a:t>: </a:t>
            </a:r>
            <a:r>
              <a:rPr lang="it-IT" sz="3200" b="1" dirty="0">
                <a:solidFill>
                  <a:srgbClr val="002060"/>
                </a:solidFill>
              </a:rPr>
              <a:t>larve, insetti</a:t>
            </a:r>
            <a:endParaRPr lang="it-IT" sz="3200" b="1" dirty="0"/>
          </a:p>
          <a:p>
            <a:pPr algn="ctr">
              <a:lnSpc>
                <a:spcPct val="200000"/>
              </a:lnSpc>
              <a:buFontTx/>
              <a:buNone/>
            </a:pPr>
            <a:r>
              <a:rPr lang="it-IT" sz="4000" b="1" spc="500" dirty="0">
                <a:solidFill>
                  <a:srgbClr val="FF0000"/>
                </a:solidFill>
                <a:latin typeface="+mn-lt"/>
              </a:rPr>
              <a:t>Alimentazione onnivora</a:t>
            </a:r>
            <a:endParaRPr lang="it-IT" sz="4000" spc="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9025" y="1988840"/>
            <a:ext cx="17049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76672"/>
            <a:ext cx="17049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/>
          <a:lstStyle/>
          <a:p>
            <a:r>
              <a:rPr lang="it-IT" sz="3600" dirty="0">
                <a:solidFill>
                  <a:srgbClr val="002060"/>
                </a:solidFill>
                <a:latin typeface="Cooper Black" pitchFamily="18" charset="0"/>
              </a:rPr>
              <a:t>L’UOMO</a:t>
            </a:r>
            <a:r>
              <a:rPr lang="it-IT" sz="3600" dirty="0">
                <a:solidFill>
                  <a:srgbClr val="FF0000"/>
                </a:solidFill>
                <a:latin typeface="Cooper Black" pitchFamily="18" charset="0"/>
              </a:rPr>
              <a:t> RACCOGLITORE</a:t>
            </a:r>
            <a:br>
              <a:rPr lang="it-IT" sz="3600" dirty="0">
                <a:solidFill>
                  <a:srgbClr val="FF0000"/>
                </a:solidFill>
                <a:latin typeface="Cooper Black" pitchFamily="18" charset="0"/>
              </a:rPr>
            </a:br>
            <a:r>
              <a:rPr lang="it-IT" sz="3200" b="1" dirty="0">
                <a:solidFill>
                  <a:srgbClr val="FF0000"/>
                </a:solidFill>
              </a:rPr>
              <a:t>2.000.000 anni fa</a:t>
            </a:r>
            <a:endParaRPr lang="it-IT" sz="28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itolo 8"/>
          <p:cNvSpPr txBox="1">
            <a:spLocks/>
          </p:cNvSpPr>
          <p:nvPr/>
        </p:nvSpPr>
        <p:spPr bwMode="auto">
          <a:xfrm>
            <a:off x="0" y="1412776"/>
            <a:ext cx="91440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it-IT" sz="2800" dirty="0"/>
              <a:t>Successivamente l’uomo passò alle carcasse di animali trovati già morti </a:t>
            </a:r>
            <a:r>
              <a:rPr lang="it-IT" sz="2400" i="1" dirty="0"/>
              <a:t>(tipo scoiattoli, porcospini, ecc.)</a:t>
            </a:r>
            <a:r>
              <a:rPr lang="it-IT" sz="2800" dirty="0"/>
              <a:t>. </a:t>
            </a:r>
          </a:p>
          <a:p>
            <a:pPr algn="ctr">
              <a:lnSpc>
                <a:spcPct val="150000"/>
              </a:lnSpc>
            </a:pPr>
            <a:endParaRPr lang="it-IT" sz="1400" dirty="0"/>
          </a:p>
          <a:p>
            <a:pPr algn="ctr">
              <a:lnSpc>
                <a:spcPct val="150000"/>
              </a:lnSpc>
            </a:pPr>
            <a:r>
              <a:rPr lang="it-IT" sz="2800" dirty="0"/>
              <a:t>Solo in un secondo momento l’uomo iniziò a mangiare carne di animali presi con trappole o uccisi spingendoli verso precipizi.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785794"/>
          </a:xfrm>
        </p:spPr>
        <p:txBody>
          <a:bodyPr/>
          <a:lstStyle/>
          <a:p>
            <a:r>
              <a:rPr lang="it-IT" sz="3600" b="1" dirty="0">
                <a:solidFill>
                  <a:srgbClr val="FF0000"/>
                </a:solidFill>
                <a:latin typeface="Cooper Black" pitchFamily="18" charset="0"/>
              </a:rPr>
              <a:t>L’alimentazione nella Preistoria</a:t>
            </a:r>
            <a:endParaRPr lang="it-IT" sz="2800" dirty="0">
              <a:solidFill>
                <a:srgbClr val="FF0000"/>
              </a:solidFill>
              <a:latin typeface="Cooper Black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itolo 8"/>
          <p:cNvSpPr txBox="1">
            <a:spLocks/>
          </p:cNvSpPr>
          <p:nvPr/>
        </p:nvSpPr>
        <p:spPr bwMode="auto">
          <a:xfrm>
            <a:off x="357158" y="1071546"/>
            <a:ext cx="8501122" cy="345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it-IT" sz="2800" dirty="0"/>
              <a:t>I primi ominidi vissero in Africa equatoriale in climi che non presentavano differenze stagionali. </a:t>
            </a:r>
          </a:p>
          <a:p>
            <a:pPr>
              <a:lnSpc>
                <a:spcPct val="150000"/>
              </a:lnSpc>
            </a:pPr>
            <a:r>
              <a:rPr lang="it-IT" sz="2800" dirty="0"/>
              <a:t>Quando l’Homo </a:t>
            </a:r>
            <a:r>
              <a:rPr lang="it-IT" sz="2800" dirty="0" err="1"/>
              <a:t>erectus</a:t>
            </a:r>
            <a:r>
              <a:rPr lang="it-IT" sz="2800" dirty="0"/>
              <a:t>  (bipede) si incamminò verso le nostre latitudini e regioni più temperate trovò grosse differenze climatiche stagionali.</a:t>
            </a:r>
          </a:p>
          <a:p>
            <a:pPr>
              <a:lnSpc>
                <a:spcPct val="150000"/>
              </a:lnSpc>
            </a:pPr>
            <a:endParaRPr lang="it-IT" sz="2800" dirty="0"/>
          </a:p>
        </p:txBody>
      </p:sp>
      <p:sp>
        <p:nvSpPr>
          <p:cNvPr id="10" name="Titolo 8"/>
          <p:cNvSpPr txBox="1">
            <a:spLocks/>
          </p:cNvSpPr>
          <p:nvPr/>
        </p:nvSpPr>
        <p:spPr bwMode="auto">
          <a:xfrm>
            <a:off x="4052884" y="2564904"/>
            <a:ext cx="5072066" cy="214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endParaRPr lang="it-IT" sz="2800" dirty="0"/>
          </a:p>
        </p:txBody>
      </p:sp>
      <p:pic>
        <p:nvPicPr>
          <p:cNvPr id="14338" name="Picture 2" descr="http://montanari.racine.ra.it/malattie/pic/zon_cli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573016"/>
            <a:ext cx="2745723" cy="25088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285728"/>
            <a:ext cx="17049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728690" y="0"/>
            <a:ext cx="7772400" cy="928670"/>
          </a:xfrm>
        </p:spPr>
        <p:txBody>
          <a:bodyPr/>
          <a:lstStyle/>
          <a:p>
            <a:r>
              <a:rPr lang="it-IT" sz="3600" dirty="0">
                <a:solidFill>
                  <a:srgbClr val="002060"/>
                </a:solidFill>
                <a:latin typeface="Cooper Black" pitchFamily="18" charset="0"/>
              </a:rPr>
              <a:t>L’Uomo</a:t>
            </a:r>
            <a:r>
              <a:rPr lang="it-IT" sz="3600" dirty="0">
                <a:solidFill>
                  <a:srgbClr val="FF0000"/>
                </a:solidFill>
                <a:latin typeface="Cooper Black" pitchFamily="18" charset="0"/>
              </a:rPr>
              <a:t> NOMADE</a:t>
            </a:r>
            <a:endParaRPr lang="it-IT" sz="32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itolo 8"/>
          <p:cNvSpPr txBox="1">
            <a:spLocks/>
          </p:cNvSpPr>
          <p:nvPr/>
        </p:nvSpPr>
        <p:spPr bwMode="auto">
          <a:xfrm>
            <a:off x="285720" y="714356"/>
            <a:ext cx="857256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200000"/>
              </a:lnSpc>
              <a:buFontTx/>
              <a:buNone/>
            </a:pPr>
            <a:r>
              <a:rPr lang="it-IT" sz="3200" dirty="0">
                <a:latin typeface="+mn-lt"/>
              </a:rPr>
              <a:t>L’alimentazione dipendeva </a:t>
            </a:r>
          </a:p>
          <a:p>
            <a:pPr algn="ctr">
              <a:lnSpc>
                <a:spcPct val="200000"/>
              </a:lnSpc>
              <a:buFontTx/>
              <a:buNone/>
            </a:pPr>
            <a:r>
              <a:rPr lang="it-IT" sz="3200" dirty="0">
                <a:latin typeface="+mn-lt"/>
              </a:rPr>
              <a:t>dalla </a:t>
            </a:r>
            <a:r>
              <a:rPr lang="it-IT" sz="3200" b="1" dirty="0">
                <a:latin typeface="+mn-lt"/>
              </a:rPr>
              <a:t>natura</a:t>
            </a:r>
            <a:r>
              <a:rPr lang="it-IT" sz="3200" dirty="0">
                <a:latin typeface="+mn-lt"/>
              </a:rPr>
              <a:t> e dalle </a:t>
            </a:r>
            <a:r>
              <a:rPr lang="it-IT" sz="3200" b="1" dirty="0">
                <a:latin typeface="+mn-lt"/>
              </a:rPr>
              <a:t>stagioni</a:t>
            </a:r>
            <a:r>
              <a:rPr lang="it-IT" sz="3200" dirty="0">
                <a:latin typeface="+mn-lt"/>
              </a:rPr>
              <a:t>; </a:t>
            </a:r>
          </a:p>
          <a:p>
            <a:pPr algn="ctr">
              <a:lnSpc>
                <a:spcPct val="200000"/>
              </a:lnSpc>
              <a:buFontTx/>
              <a:buNone/>
            </a:pPr>
            <a:r>
              <a:rPr lang="it-IT" sz="3200" dirty="0">
                <a:latin typeface="+mn-lt"/>
              </a:rPr>
              <a:t>pertanto durante periodi critici, </a:t>
            </a:r>
          </a:p>
          <a:p>
            <a:pPr algn="ctr">
              <a:lnSpc>
                <a:spcPct val="200000"/>
              </a:lnSpc>
              <a:buFontTx/>
              <a:buNone/>
            </a:pPr>
            <a:r>
              <a:rPr lang="it-IT" sz="3200" dirty="0">
                <a:latin typeface="+mn-lt"/>
              </a:rPr>
              <a:t>l</a:t>
            </a:r>
            <a:r>
              <a:rPr lang="it-IT" sz="3200" dirty="0"/>
              <a:t>a difficoltà a reperire il cibo, </a:t>
            </a:r>
          </a:p>
          <a:p>
            <a:pPr algn="ctr">
              <a:lnSpc>
                <a:spcPct val="200000"/>
              </a:lnSpc>
              <a:buFontTx/>
              <a:buNone/>
            </a:pPr>
            <a:r>
              <a:rPr lang="it-IT" sz="3200" dirty="0"/>
              <a:t>spinse l’uomo a </a:t>
            </a:r>
            <a:r>
              <a:rPr lang="it-IT" sz="3200" b="1" dirty="0"/>
              <a:t>continui spostamenti</a:t>
            </a:r>
            <a:r>
              <a:rPr lang="it-IT" sz="3200" dirty="0"/>
              <a:t>. </a:t>
            </a:r>
            <a:endParaRPr lang="it-IT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ttangolo 6"/>
          <p:cNvSpPr/>
          <p:nvPr/>
        </p:nvSpPr>
        <p:spPr>
          <a:xfrm>
            <a:off x="0" y="150017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SzPct val="80000"/>
              <a:tabLst>
                <a:tab pos="4572000" algn="l"/>
              </a:tabLst>
            </a:pPr>
            <a:r>
              <a:rPr lang="it-IT" sz="4400">
                <a:latin typeface="Garamond" pitchFamily="18" charset="0"/>
                <a:ea typeface="Verdana" pitchFamily="34" charset="0"/>
                <a:cs typeface="Verdana" pitchFamily="34" charset="0"/>
              </a:rPr>
              <a:t>4,5 </a:t>
            </a:r>
            <a:r>
              <a:rPr lang="it-IT" sz="4400" dirty="0">
                <a:latin typeface="Garamond" pitchFamily="18" charset="0"/>
                <a:ea typeface="Verdana" pitchFamily="34" charset="0"/>
                <a:cs typeface="Verdana" pitchFamily="34" charset="0"/>
              </a:rPr>
              <a:t>miliardi di anni fa</a:t>
            </a:r>
          </a:p>
        </p:txBody>
      </p:sp>
      <p:sp>
        <p:nvSpPr>
          <p:cNvPr id="8" name="Titolo 8"/>
          <p:cNvSpPr>
            <a:spLocks noGrp="1"/>
          </p:cNvSpPr>
          <p:nvPr>
            <p:ph type="title"/>
          </p:nvPr>
        </p:nvSpPr>
        <p:spPr>
          <a:xfrm>
            <a:off x="571472" y="285728"/>
            <a:ext cx="7772400" cy="857256"/>
          </a:xfrm>
        </p:spPr>
        <p:txBody>
          <a:bodyPr/>
          <a:lstStyle/>
          <a:p>
            <a:r>
              <a:rPr lang="it-IT" sz="5400" b="1" dirty="0">
                <a:solidFill>
                  <a:srgbClr val="FF0000"/>
                </a:solidFill>
                <a:latin typeface="Centaur" pitchFamily="18" charset="0"/>
              </a:rPr>
              <a:t>Nascita della Terra</a:t>
            </a:r>
          </a:p>
        </p:txBody>
      </p:sp>
      <p:pic>
        <p:nvPicPr>
          <p:cNvPr id="22530" name="Picture 2" descr="http://raffaelaassisi.myblog.it/media/01/01/29423805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492896"/>
            <a:ext cx="3233525" cy="3182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714348" y="0"/>
            <a:ext cx="7772400" cy="1000108"/>
          </a:xfrm>
        </p:spPr>
        <p:txBody>
          <a:bodyPr/>
          <a:lstStyle/>
          <a:p>
            <a:r>
              <a:rPr lang="it-IT" sz="3600" dirty="0">
                <a:solidFill>
                  <a:srgbClr val="002060"/>
                </a:solidFill>
                <a:latin typeface="Cooper Black" pitchFamily="18" charset="0"/>
              </a:rPr>
              <a:t>L’UOMO</a:t>
            </a:r>
            <a:r>
              <a:rPr lang="it-IT" sz="3600" dirty="0">
                <a:solidFill>
                  <a:srgbClr val="FF0000"/>
                </a:solidFill>
                <a:latin typeface="Cooper Black" pitchFamily="18" charset="0"/>
              </a:rPr>
              <a:t> PREDATORE</a:t>
            </a:r>
            <a:br>
              <a:rPr lang="it-IT" sz="3600" dirty="0">
                <a:solidFill>
                  <a:srgbClr val="FF0000"/>
                </a:solidFill>
                <a:latin typeface="Cooper Black" pitchFamily="18" charset="0"/>
              </a:rPr>
            </a:br>
            <a:r>
              <a:rPr lang="it-IT" sz="2400" b="1" dirty="0">
                <a:solidFill>
                  <a:srgbClr val="FF0000"/>
                </a:solidFill>
              </a:rPr>
              <a:t> 1.500.000 anni fa</a:t>
            </a:r>
            <a:endParaRPr lang="it-IT" sz="24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itolo 8"/>
          <p:cNvSpPr txBox="1">
            <a:spLocks/>
          </p:cNvSpPr>
          <p:nvPr/>
        </p:nvSpPr>
        <p:spPr bwMode="auto">
          <a:xfrm>
            <a:off x="2843808" y="1000108"/>
            <a:ext cx="6300192" cy="309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lnSpc>
                <a:spcPct val="150000"/>
              </a:lnSpc>
            </a:pPr>
            <a:r>
              <a:rPr lang="it-IT" sz="2800" dirty="0"/>
              <a:t>La difficoltà a reperire cibo spinse l’uomo ad affinare l’ingegno ed inventare mezzi </a:t>
            </a:r>
            <a:r>
              <a:rPr lang="it-IT" sz="2800" b="1" dirty="0">
                <a:solidFill>
                  <a:srgbClr val="002060"/>
                </a:solidFill>
              </a:rPr>
              <a:t>(armi: </a:t>
            </a:r>
            <a:r>
              <a:rPr lang="it-IT" sz="2800" b="1" i="1" dirty="0">
                <a:solidFill>
                  <a:srgbClr val="002060"/>
                </a:solidFill>
              </a:rPr>
              <a:t>cerbottane, pietre, lance)</a:t>
            </a:r>
          </a:p>
          <a:p>
            <a:pPr algn="r">
              <a:lnSpc>
                <a:spcPct val="150000"/>
              </a:lnSpc>
            </a:pPr>
            <a:r>
              <a:rPr lang="it-IT" sz="2800" dirty="0"/>
              <a:t>per procurarsi da  mangiare</a:t>
            </a:r>
          </a:p>
          <a:p>
            <a:pPr algn="r">
              <a:lnSpc>
                <a:spcPct val="150000"/>
              </a:lnSpc>
            </a:pPr>
            <a:endParaRPr lang="it-IT" sz="2800" dirty="0"/>
          </a:p>
        </p:txBody>
      </p:sp>
      <p:pic>
        <p:nvPicPr>
          <p:cNvPr id="12290" name="Picture 2" descr="http://www.inklink.it/inklink/photo/thumb/1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7046" y="3643314"/>
            <a:ext cx="3672408" cy="2160240"/>
          </a:xfrm>
          <a:prstGeom prst="rect">
            <a:avLst/>
          </a:prstGeom>
          <a:noFill/>
        </p:spPr>
      </p:pic>
      <p:pic>
        <p:nvPicPr>
          <p:cNvPr id="37890" name="Picture 2" descr="http://images3.wikia.nocookie.net/__cb20100824081360/nonciclopedia/images/8/83/Uomo_preistorico_sbatte_due_rocc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214422"/>
            <a:ext cx="2643206" cy="2643206"/>
          </a:xfrm>
          <a:prstGeom prst="rect">
            <a:avLst/>
          </a:prstGeom>
          <a:noFill/>
        </p:spPr>
      </p:pic>
      <p:sp>
        <p:nvSpPr>
          <p:cNvPr id="10" name="Titolo 8"/>
          <p:cNvSpPr txBox="1">
            <a:spLocks/>
          </p:cNvSpPr>
          <p:nvPr/>
        </p:nvSpPr>
        <p:spPr bwMode="auto">
          <a:xfrm>
            <a:off x="357158" y="5786454"/>
            <a:ext cx="857256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t-IT" dirty="0"/>
              <a:t>ciò può aver contribuito allo sviluppo del cervello umano e della manualità</a:t>
            </a:r>
            <a:endParaRPr lang="it-IT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714348" y="0"/>
            <a:ext cx="7772400" cy="764704"/>
          </a:xfrm>
        </p:spPr>
        <p:txBody>
          <a:bodyPr/>
          <a:lstStyle/>
          <a:p>
            <a:r>
              <a:rPr lang="it-IT" sz="3600" dirty="0">
                <a:solidFill>
                  <a:srgbClr val="FF0000"/>
                </a:solidFill>
                <a:latin typeface="Cooper Black" pitchFamily="18" charset="0"/>
              </a:rPr>
              <a:t>La caccia</a:t>
            </a:r>
            <a:endParaRPr lang="it-IT" sz="28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itolo 8"/>
          <p:cNvSpPr txBox="1">
            <a:spLocks/>
          </p:cNvSpPr>
          <p:nvPr/>
        </p:nvSpPr>
        <p:spPr bwMode="auto">
          <a:xfrm>
            <a:off x="285720" y="785794"/>
            <a:ext cx="857256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it-IT" sz="3200" dirty="0"/>
              <a:t>Si sviluppò la caccia: </a:t>
            </a:r>
          </a:p>
          <a:p>
            <a:pPr>
              <a:lnSpc>
                <a:spcPct val="150000"/>
              </a:lnSpc>
            </a:pPr>
            <a:r>
              <a:rPr lang="it-IT" sz="3200" dirty="0"/>
              <a:t>dapprima animali piccoli</a:t>
            </a:r>
          </a:p>
          <a:p>
            <a:pPr algn="ctr">
              <a:lnSpc>
                <a:spcPct val="150000"/>
              </a:lnSpc>
            </a:pPr>
            <a:r>
              <a:rPr lang="it-IT" sz="3600" b="1" dirty="0">
                <a:solidFill>
                  <a:srgbClr val="C00000"/>
                </a:solidFill>
              </a:rPr>
              <a:t>cinghiali, </a:t>
            </a:r>
          </a:p>
          <a:p>
            <a:pPr algn="ctr">
              <a:lnSpc>
                <a:spcPct val="150000"/>
              </a:lnSpc>
            </a:pPr>
            <a:r>
              <a:rPr lang="it-IT" sz="3600" b="1" dirty="0">
                <a:solidFill>
                  <a:srgbClr val="C00000"/>
                </a:solidFill>
              </a:rPr>
              <a:t>lepri, </a:t>
            </a:r>
          </a:p>
          <a:p>
            <a:pPr algn="ctr">
              <a:lnSpc>
                <a:spcPct val="150000"/>
              </a:lnSpc>
            </a:pPr>
            <a:r>
              <a:rPr lang="it-IT" sz="3600" b="1" dirty="0">
                <a:solidFill>
                  <a:srgbClr val="C00000"/>
                </a:solidFill>
              </a:rPr>
              <a:t>conigli.</a:t>
            </a:r>
          </a:p>
        </p:txBody>
      </p:sp>
      <p:pic>
        <p:nvPicPr>
          <p:cNvPr id="10242" name="Picture 2" descr="http://t3.gstatic.com/images?q=tbn:ANd9GcQJ0WnhzPQ0zuHMPy0aZuZ0GAvZuAttYRfKBFXrV2gqju2CI6dKQ44P6cf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857628"/>
            <a:ext cx="1857388" cy="1547824"/>
          </a:xfrm>
          <a:prstGeom prst="rect">
            <a:avLst/>
          </a:prstGeom>
          <a:noFill/>
        </p:spPr>
      </p:pic>
      <p:pic>
        <p:nvPicPr>
          <p:cNvPr id="10244" name="Picture 4" descr="http://www.lagazzettadilucca.it/assets/Uploads/articoli/cinghiali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2428868"/>
            <a:ext cx="2073854" cy="1520826"/>
          </a:xfrm>
          <a:prstGeom prst="rect">
            <a:avLst/>
          </a:prstGeom>
          <a:noFill/>
        </p:spPr>
      </p:pic>
      <p:pic>
        <p:nvPicPr>
          <p:cNvPr id="10" name="Picture 2" descr="http://www.arthursclipart.org/prehistoricman/cave/homo%20sapiens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34755" y="908720"/>
            <a:ext cx="2730015" cy="2091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itolo 8"/>
          <p:cNvSpPr txBox="1">
            <a:spLocks/>
          </p:cNvSpPr>
          <p:nvPr/>
        </p:nvSpPr>
        <p:spPr bwMode="auto">
          <a:xfrm>
            <a:off x="2411760" y="980728"/>
            <a:ext cx="602235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lnSpc>
                <a:spcPct val="150000"/>
              </a:lnSpc>
            </a:pPr>
            <a:r>
              <a:rPr lang="it-IT" sz="3200" dirty="0"/>
              <a:t>Con l’uso delle armi, l’uomo nuove </a:t>
            </a:r>
            <a:r>
              <a:rPr lang="it-IT" sz="3200" dirty="0" err="1"/>
              <a:t>potè</a:t>
            </a:r>
            <a:r>
              <a:rPr lang="it-IT" sz="3200" dirty="0"/>
              <a:t> cacciare animali grandi: </a:t>
            </a:r>
          </a:p>
          <a:p>
            <a:pPr algn="r">
              <a:lnSpc>
                <a:spcPct val="150000"/>
              </a:lnSpc>
            </a:pPr>
            <a:r>
              <a:rPr lang="it-IT" sz="3200" b="1" dirty="0">
                <a:solidFill>
                  <a:srgbClr val="002060"/>
                </a:solidFill>
              </a:rPr>
              <a:t>orsi, bisonti, cervi, renne e </a:t>
            </a:r>
          </a:p>
          <a:p>
            <a:pPr algn="r">
              <a:lnSpc>
                <a:spcPct val="150000"/>
              </a:lnSpc>
            </a:pPr>
            <a:r>
              <a:rPr lang="it-IT" sz="3200" dirty="0">
                <a:solidFill>
                  <a:srgbClr val="002060"/>
                </a:solidFill>
              </a:rPr>
              <a:t>anche</a:t>
            </a:r>
            <a:r>
              <a:rPr lang="it-IT" sz="3200" b="1" dirty="0">
                <a:solidFill>
                  <a:srgbClr val="002060"/>
                </a:solidFill>
              </a:rPr>
              <a:t> </a:t>
            </a:r>
            <a:r>
              <a:rPr lang="it-IT" sz="3200" b="1" dirty="0" err="1">
                <a:solidFill>
                  <a:srgbClr val="002060"/>
                </a:solidFill>
              </a:rPr>
              <a:t>mammuth</a:t>
            </a:r>
            <a:r>
              <a:rPr lang="it-IT" sz="3200" dirty="0"/>
              <a:t>.</a:t>
            </a:r>
          </a:p>
        </p:txBody>
      </p:sp>
      <p:pic>
        <p:nvPicPr>
          <p:cNvPr id="12" name="Picture 7" descr="04-2-caccia-all'ors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79512" y="1916832"/>
            <a:ext cx="3347864" cy="3929090"/>
          </a:xfrm>
          <a:prstGeom prst="rect">
            <a:avLst/>
          </a:prstGeom>
          <a:noFill/>
          <a:ln/>
        </p:spPr>
      </p:pic>
      <p:sp>
        <p:nvSpPr>
          <p:cNvPr id="11" name="Titolo 8"/>
          <p:cNvSpPr txBox="1">
            <a:spLocks/>
          </p:cNvSpPr>
          <p:nvPr/>
        </p:nvSpPr>
        <p:spPr bwMode="auto">
          <a:xfrm>
            <a:off x="714348" y="0"/>
            <a:ext cx="77724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0" cap="none" spc="1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La caccia</a:t>
            </a:r>
            <a:endParaRPr kumimoji="0" lang="it-IT" sz="2800" b="0" i="0" u="none" strike="noStrike" kern="0" cap="none" spc="10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8"/>
          <p:cNvSpPr txBox="1">
            <a:spLocks/>
          </p:cNvSpPr>
          <p:nvPr/>
        </p:nvSpPr>
        <p:spPr>
          <a:xfrm>
            <a:off x="251520" y="1196752"/>
            <a:ext cx="8639774" cy="4248472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150000"/>
              </a:lnSpc>
              <a:defRPr/>
            </a:pPr>
            <a:r>
              <a:rPr lang="it-IT" sz="2400" dirty="0"/>
              <a:t>Nel 1858, il paleontologo Alfred </a:t>
            </a:r>
            <a:r>
              <a:rPr lang="it-IT" sz="2400" dirty="0" err="1"/>
              <a:t>Fontan</a:t>
            </a:r>
            <a:r>
              <a:rPr lang="it-IT" sz="2400" dirty="0"/>
              <a:t> rinvenne durante scavi presso la grotta inferiore di </a:t>
            </a:r>
            <a:r>
              <a:rPr lang="it-IT" sz="2400" dirty="0" err="1"/>
              <a:t>Massat</a:t>
            </a:r>
            <a:r>
              <a:rPr lang="it-IT" sz="1800" dirty="0"/>
              <a:t> (nell'</a:t>
            </a:r>
            <a:r>
              <a:rPr lang="it-IT" sz="1800" dirty="0" err="1"/>
              <a:t>Ariége</a:t>
            </a:r>
            <a:r>
              <a:rPr lang="it-IT" sz="1800" dirty="0"/>
              <a:t>, in Francia, regione del Midi-Pirenei)</a:t>
            </a:r>
            <a:r>
              <a:rPr lang="it-IT" sz="2400" dirty="0"/>
              <a:t>, in un presunto insediamento di cacciatori della civiltà magdaleniana, fra i resti ossei di grossi mammiferi e manufatti, </a:t>
            </a:r>
            <a:r>
              <a:rPr lang="it-IT" sz="2800" b="1" dirty="0">
                <a:solidFill>
                  <a:srgbClr val="C00000"/>
                </a:solidFill>
              </a:rPr>
              <a:t>alcuni resti di frecce</a:t>
            </a:r>
            <a:r>
              <a:rPr lang="it-IT" sz="2400" dirty="0"/>
              <a:t>, </a:t>
            </a:r>
            <a:r>
              <a:rPr lang="it-IT" dirty="0"/>
              <a:t>ricavate dall'osso o dall'avorio degli animali abbattuti, </a:t>
            </a:r>
            <a:r>
              <a:rPr lang="it-IT" sz="2800" b="1" dirty="0">
                <a:solidFill>
                  <a:srgbClr val="C00000"/>
                </a:solidFill>
              </a:rPr>
              <a:t>sulle cui punte erano presenti delle strane scanalature</a:t>
            </a:r>
            <a:r>
              <a:rPr lang="it-IT" sz="2800" dirty="0"/>
              <a:t>. </a:t>
            </a:r>
            <a:endParaRPr lang="it-IT" sz="2400" dirty="0"/>
          </a:p>
        </p:txBody>
      </p:sp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itolo 8">
            <a:extLst>
              <a:ext uri="{FF2B5EF4-FFF2-40B4-BE49-F238E27FC236}">
                <a16:creationId xmlns:a16="http://schemas.microsoft.com/office/drawing/2014/main" id="{4499EC98-CCED-60D0-71BF-7AFF47C2F14D}"/>
              </a:ext>
            </a:extLst>
          </p:cNvPr>
          <p:cNvSpPr txBox="1">
            <a:spLocks/>
          </p:cNvSpPr>
          <p:nvPr/>
        </p:nvSpPr>
        <p:spPr bwMode="auto">
          <a:xfrm>
            <a:off x="714348" y="124636"/>
            <a:ext cx="7772400" cy="86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0" cap="none" spc="10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Sostanze chimiche velenose</a:t>
            </a:r>
            <a:endParaRPr kumimoji="0" lang="it-IT" sz="2800" b="0" i="0" u="none" strike="noStrike" kern="0" cap="none" spc="100" normalizeH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8"/>
          <p:cNvSpPr txBox="1">
            <a:spLocks/>
          </p:cNvSpPr>
          <p:nvPr/>
        </p:nvSpPr>
        <p:spPr>
          <a:xfrm>
            <a:off x="288117" y="867490"/>
            <a:ext cx="8567766" cy="428970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it-IT" sz="1800" dirty="0"/>
              <a:t>In una relazione inviata all'Accademia delle Scienze francese, </a:t>
            </a:r>
            <a:r>
              <a:rPr lang="it-IT" sz="1800" dirty="0" err="1"/>
              <a:t>Fontan</a:t>
            </a:r>
            <a:r>
              <a:rPr lang="it-IT" sz="1800" dirty="0"/>
              <a:t> spiegò che l'unico ammissibile fine rappresentato da quelle scanalature era quello di trattenere tossici vegetali o animali.</a:t>
            </a:r>
          </a:p>
          <a:p>
            <a:pPr lvl="0" algn="ctr">
              <a:lnSpc>
                <a:spcPct val="200000"/>
              </a:lnSpc>
              <a:defRPr/>
            </a:pPr>
            <a:r>
              <a:rPr lang="it-IT" sz="2400" dirty="0"/>
              <a:t>Successivamente fu confermato che nel cosiddetto Magdaleniano</a:t>
            </a:r>
          </a:p>
          <a:p>
            <a:pPr lvl="0" algn="ctr">
              <a:lnSpc>
                <a:spcPct val="200000"/>
              </a:lnSpc>
              <a:defRPr/>
            </a:pPr>
            <a:r>
              <a:rPr lang="it-IT" sz="1600" dirty="0"/>
              <a:t>(l'ultima fase del Paleolitico superiore europeo 18-10 mila aa. fa), </a:t>
            </a:r>
          </a:p>
          <a:p>
            <a:pPr lvl="0" algn="ctr">
              <a:lnSpc>
                <a:spcPct val="200000"/>
              </a:lnSpc>
              <a:defRPr/>
            </a:pPr>
            <a:r>
              <a:rPr lang="it-IT" sz="2400" dirty="0"/>
              <a:t>le colonie di cacciatori che popolavano il continente europeo </a:t>
            </a:r>
            <a:r>
              <a:rPr lang="it-IT" sz="3200" b="1" dirty="0">
                <a:solidFill>
                  <a:srgbClr val="C00000"/>
                </a:solidFill>
              </a:rPr>
              <a:t>usavano anche il veleno per cacciare.</a:t>
            </a:r>
          </a:p>
        </p:txBody>
      </p:sp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itolo 8">
            <a:extLst>
              <a:ext uri="{FF2B5EF4-FFF2-40B4-BE49-F238E27FC236}">
                <a16:creationId xmlns:a16="http://schemas.microsoft.com/office/drawing/2014/main" id="{58EF5D85-F95F-A4E7-5E8A-8F577B3DAB49}"/>
              </a:ext>
            </a:extLst>
          </p:cNvPr>
          <p:cNvSpPr txBox="1">
            <a:spLocks/>
          </p:cNvSpPr>
          <p:nvPr/>
        </p:nvSpPr>
        <p:spPr bwMode="auto">
          <a:xfrm>
            <a:off x="714348" y="144016"/>
            <a:ext cx="77724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0" cap="none" spc="1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Veleno</a:t>
            </a:r>
            <a:endParaRPr kumimoji="0" lang="it-IT" sz="2800" b="0" i="0" u="none" strike="noStrike" kern="0" cap="none" spc="10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8"/>
          <p:cNvSpPr txBox="1">
            <a:spLocks/>
          </p:cNvSpPr>
          <p:nvPr/>
        </p:nvSpPr>
        <p:spPr>
          <a:xfrm>
            <a:off x="288117" y="1270685"/>
            <a:ext cx="8567766" cy="2499190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150000"/>
              </a:lnSpc>
              <a:defRPr/>
            </a:pPr>
            <a:r>
              <a:rPr lang="it-IT" sz="2400" dirty="0"/>
              <a:t>Tale uso si è conservato anche in altri periodi storici: scanalature assolutamente simili comparivano sulle punte di frecce utilizzate da alcune tribù in Africa, Asia e ancora oggi in alcune zone dell'</a:t>
            </a:r>
            <a:r>
              <a:rPr lang="it-IT" sz="2400" dirty="0" err="1"/>
              <a:t>Amazonia</a:t>
            </a:r>
            <a:r>
              <a:rPr lang="it-IT" sz="2400" dirty="0"/>
              <a:t>. </a:t>
            </a:r>
          </a:p>
        </p:txBody>
      </p:sp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itolo 8"/>
          <p:cNvSpPr txBox="1">
            <a:spLocks/>
          </p:cNvSpPr>
          <p:nvPr/>
        </p:nvSpPr>
        <p:spPr bwMode="auto">
          <a:xfrm>
            <a:off x="714348" y="144016"/>
            <a:ext cx="77724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0" cap="none" spc="1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Veleno</a:t>
            </a:r>
            <a:endParaRPr kumimoji="0" lang="it-IT" sz="2800" b="0" i="0" u="none" strike="noStrike" kern="0" cap="none" spc="10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2E533DD-E2E5-8A55-3813-7DD14EAE0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250" y="3769875"/>
            <a:ext cx="5397500" cy="227330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1233211-B75C-8DA2-1A01-C462E27C583D}"/>
              </a:ext>
            </a:extLst>
          </p:cNvPr>
          <p:cNvSpPr txBox="1"/>
          <p:nvPr/>
        </p:nvSpPr>
        <p:spPr>
          <a:xfrm>
            <a:off x="6084168" y="6039499"/>
            <a:ext cx="1493912" cy="219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dirty="0"/>
              <a:t>https://</a:t>
            </a:r>
            <a:r>
              <a:rPr lang="it-IT" sz="800" dirty="0" err="1"/>
              <a:t>it.dreamstime.com</a:t>
            </a:r>
            <a:endParaRPr lang="it-IT" sz="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8"/>
          <p:cNvSpPr txBox="1">
            <a:spLocks/>
          </p:cNvSpPr>
          <p:nvPr/>
        </p:nvSpPr>
        <p:spPr>
          <a:xfrm>
            <a:off x="357158" y="1000108"/>
            <a:ext cx="8567766" cy="5143536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150000"/>
              </a:lnSpc>
              <a:defRPr/>
            </a:pPr>
            <a:r>
              <a:rPr lang="it-IT" sz="2400" dirty="0"/>
              <a:t>A conferma di questo, basti pensare che lo stesso termine "tossico" deriva dall'uso di avvelenare le frecce: il </a:t>
            </a:r>
            <a:r>
              <a:rPr lang="it-IT" sz="2400" i="1" dirty="0"/>
              <a:t>Vocabolario Etimologico della Lingua Italiana</a:t>
            </a:r>
            <a:r>
              <a:rPr lang="it-IT" sz="2400" dirty="0"/>
              <a:t> di </a:t>
            </a:r>
            <a:r>
              <a:rPr lang="it-IT" sz="2400" dirty="0" err="1"/>
              <a:t>Ottorino</a:t>
            </a:r>
            <a:r>
              <a:rPr lang="it-IT" sz="2400" dirty="0"/>
              <a:t> Pianigiani spiega che "tossico" ha origine o dal greco </a:t>
            </a:r>
            <a:r>
              <a:rPr lang="it-IT" sz="2400" i="1" dirty="0" err="1"/>
              <a:t>Tòx-on</a:t>
            </a:r>
            <a:r>
              <a:rPr lang="it-IT" sz="2400" dirty="0"/>
              <a:t> (freccia), quindi </a:t>
            </a:r>
            <a:r>
              <a:rPr lang="it-IT" sz="2400" i="1" dirty="0" err="1"/>
              <a:t>Tox-ikòs</a:t>
            </a:r>
            <a:r>
              <a:rPr lang="it-IT" sz="2400" dirty="0"/>
              <a:t> (che attiene all'arco, alla freccia), o deriverebbe da </a:t>
            </a:r>
            <a:r>
              <a:rPr lang="it-IT" sz="2400" i="1" dirty="0" err="1"/>
              <a:t>Tàxicum</a:t>
            </a:r>
            <a:r>
              <a:rPr lang="it-IT" sz="2400" dirty="0"/>
              <a:t> da </a:t>
            </a:r>
            <a:r>
              <a:rPr lang="it-IT" sz="2400" dirty="0" err="1"/>
              <a:t>Tàsso</a:t>
            </a:r>
            <a:r>
              <a:rPr lang="it-IT" sz="2400" dirty="0"/>
              <a:t>, specie d'albero a cui gli antichi attribuivano qualità mortifere e, quindi, destinato ad avvelenare le frecce che si facevano proprio di legno di tasso.</a:t>
            </a:r>
          </a:p>
        </p:txBody>
      </p:sp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itolo 8"/>
          <p:cNvSpPr txBox="1">
            <a:spLocks/>
          </p:cNvSpPr>
          <p:nvPr/>
        </p:nvSpPr>
        <p:spPr bwMode="auto">
          <a:xfrm>
            <a:off x="714348" y="144016"/>
            <a:ext cx="77724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0" cap="none" spc="1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Veleno</a:t>
            </a:r>
            <a:endParaRPr kumimoji="0" lang="it-IT" sz="2800" b="0" i="0" u="none" strike="noStrike" kern="0" cap="none" spc="10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8"/>
          <p:cNvSpPr txBox="1">
            <a:spLocks/>
          </p:cNvSpPr>
          <p:nvPr/>
        </p:nvSpPr>
        <p:spPr>
          <a:xfrm>
            <a:off x="357158" y="1000108"/>
            <a:ext cx="8567766" cy="5143536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150000"/>
              </a:lnSpc>
              <a:defRPr/>
            </a:pPr>
            <a:r>
              <a:rPr lang="it-IT" sz="2400" dirty="0"/>
              <a:t>La pratica di avvelenare le frecce si mantenne anche nel mondo antico: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it-IT" sz="2400" dirty="0"/>
              <a:t> Celti, Galli, Daci, Dalmati, Soani del Caucaso, Sciiti e molti altri popoli hanno utilizzato veleno per cacciare. 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it-IT" sz="2400" dirty="0"/>
              <a:t>La maggior parte di questi veleni erano di origine vegetale, come l'elleboro bianco usato dai Galli o il succo del </a:t>
            </a:r>
            <a:r>
              <a:rPr lang="it-IT" sz="2400" i="1" dirty="0"/>
              <a:t>Ficus </a:t>
            </a:r>
            <a:r>
              <a:rPr lang="it-IT" sz="2400" i="1" dirty="0" err="1"/>
              <a:t>toxicaria</a:t>
            </a:r>
            <a:r>
              <a:rPr lang="it-IT" sz="2400" dirty="0"/>
              <a:t> utilizzato dai Celti, ma molto utilizzato fu anche il siero di serpenti velenosi, come la vipera.</a:t>
            </a:r>
          </a:p>
        </p:txBody>
      </p:sp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itolo 8"/>
          <p:cNvSpPr txBox="1">
            <a:spLocks/>
          </p:cNvSpPr>
          <p:nvPr/>
        </p:nvSpPr>
        <p:spPr bwMode="auto">
          <a:xfrm>
            <a:off x="714348" y="144016"/>
            <a:ext cx="77724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0" cap="none" spc="1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Veleno</a:t>
            </a:r>
            <a:endParaRPr kumimoji="0" lang="it-IT" sz="2800" b="0" i="0" u="none" strike="noStrike" kern="0" cap="none" spc="10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2.bp.blogspot.com/_0CITg6F_CFM/TKRkAe5unNI/AAAAAAAAGsg/OLiOYuPQJQc/s1600/homo+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4286248" cy="4500594"/>
          </a:xfrm>
          <a:prstGeom prst="rect">
            <a:avLst/>
          </a:prstGeom>
          <a:noFill/>
        </p:spPr>
      </p:pic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itolo 8"/>
          <p:cNvSpPr txBox="1">
            <a:spLocks/>
          </p:cNvSpPr>
          <p:nvPr/>
        </p:nvSpPr>
        <p:spPr bwMode="auto">
          <a:xfrm>
            <a:off x="3563888" y="1149687"/>
            <a:ext cx="5286412" cy="270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lnSpc>
                <a:spcPct val="200000"/>
              </a:lnSpc>
            </a:pPr>
            <a:r>
              <a:rPr lang="it-IT" sz="2800" dirty="0"/>
              <a:t>Numerose scene di caccia sono rappresentate in pitture e  incisioni rupestri</a:t>
            </a:r>
          </a:p>
        </p:txBody>
      </p:sp>
      <p:sp>
        <p:nvSpPr>
          <p:cNvPr id="15" name="Titolo 8"/>
          <p:cNvSpPr txBox="1">
            <a:spLocks/>
          </p:cNvSpPr>
          <p:nvPr/>
        </p:nvSpPr>
        <p:spPr bwMode="auto">
          <a:xfrm>
            <a:off x="714348" y="0"/>
            <a:ext cx="77724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0" cap="none" spc="1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La caccia</a:t>
            </a:r>
            <a:endParaRPr kumimoji="0" lang="it-IT" sz="2800" b="0" i="0" u="none" strike="noStrike" kern="0" cap="none" spc="10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 descr="http://www.ilcambiamento.it/foto/250/preistoria.jpg">
            <a:extLst>
              <a:ext uri="{FF2B5EF4-FFF2-40B4-BE49-F238E27FC236}">
                <a16:creationId xmlns:a16="http://schemas.microsoft.com/office/drawing/2014/main" id="{26566FEE-63D1-5F64-5A19-70CB31D0B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4526" y="3630737"/>
            <a:ext cx="3325421" cy="2519734"/>
          </a:xfrm>
          <a:prstGeom prst="rect">
            <a:avLst/>
          </a:prstGeom>
          <a:noFill/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1F622C21-FCA7-705D-B28E-A00CFCE5B14C}"/>
              </a:ext>
            </a:extLst>
          </p:cNvPr>
          <p:cNvSpPr/>
          <p:nvPr/>
        </p:nvSpPr>
        <p:spPr>
          <a:xfrm>
            <a:off x="7099947" y="5941486"/>
            <a:ext cx="137088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800" dirty="0"/>
              <a:t>http://www.ilcambiamento.it</a:t>
            </a:r>
            <a:endParaRPr lang="it-IT" sz="105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8" descr="graffito_preistoric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7800" y="2356804"/>
            <a:ext cx="4388948" cy="2985665"/>
          </a:xfrm>
          <a:prstGeom prst="rect">
            <a:avLst/>
          </a:prstGeom>
          <a:noFill/>
        </p:spPr>
      </p:pic>
      <p:pic>
        <p:nvPicPr>
          <p:cNvPr id="13" name="Picture 2" descr="http://static.guide.supereva.it/guide/antropologia/cacc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005" y="1603268"/>
            <a:ext cx="3009934" cy="2246369"/>
          </a:xfrm>
          <a:prstGeom prst="rect">
            <a:avLst/>
          </a:prstGeom>
          <a:noFill/>
        </p:spPr>
      </p:pic>
      <p:sp>
        <p:nvSpPr>
          <p:cNvPr id="15" name="Titolo 8"/>
          <p:cNvSpPr txBox="1">
            <a:spLocks/>
          </p:cNvSpPr>
          <p:nvPr/>
        </p:nvSpPr>
        <p:spPr bwMode="auto">
          <a:xfrm>
            <a:off x="714348" y="144016"/>
            <a:ext cx="77724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0" cap="none" spc="1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La caccia ai cervi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600" i="1" kern="0" spc="1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Valcamonica (Lombardia)</a:t>
            </a:r>
            <a:endParaRPr kumimoji="0" lang="it-IT" sz="1200" b="0" i="1" u="none" strike="noStrike" kern="0" cap="none" spc="10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242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ttangolo 6"/>
          <p:cNvSpPr/>
          <p:nvPr/>
        </p:nvSpPr>
        <p:spPr>
          <a:xfrm>
            <a:off x="0" y="620688"/>
            <a:ext cx="9144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rgbClr val="FF0000"/>
                </a:solidFill>
              </a:rPr>
              <a:t>PALEOZOICO</a:t>
            </a:r>
          </a:p>
          <a:p>
            <a:r>
              <a:rPr lang="it-IT" sz="1600" b="1" dirty="0"/>
              <a:t> </a:t>
            </a:r>
          </a:p>
          <a:p>
            <a:r>
              <a:rPr lang="it-IT" sz="1600" b="1" dirty="0"/>
              <a:t>Cambriano</a:t>
            </a:r>
          </a:p>
          <a:p>
            <a:r>
              <a:rPr lang="it-IT" sz="1600" dirty="0"/>
              <a:t>Durante il Cambriano, da 570 a circa 500 milioni di anni fa, varie forme di vita popolarono i mari, ma non le terre emerse. Invertebrati e gli animali più comuni erano trilobiti, una forma di artropodi attualmente estinta. Le collisioni multiple fra le placche della crosta terrestre diedero origine al primo supercontinente: </a:t>
            </a:r>
            <a:r>
              <a:rPr lang="it-IT" sz="1600" b="1" dirty="0" err="1"/>
              <a:t>Gondwana</a:t>
            </a:r>
            <a:r>
              <a:rPr lang="it-IT" sz="1600" dirty="0"/>
              <a:t>.</a:t>
            </a:r>
          </a:p>
          <a:p>
            <a:r>
              <a:rPr lang="it-IT" sz="1600" dirty="0"/>
              <a:t> </a:t>
            </a:r>
          </a:p>
          <a:p>
            <a:r>
              <a:rPr lang="it-IT" sz="1600" b="1" dirty="0"/>
              <a:t>Ordoviciano</a:t>
            </a:r>
          </a:p>
          <a:p>
            <a:r>
              <a:rPr lang="it-IT" sz="1600" dirty="0"/>
              <a:t>Durante l'Ordoviciano, che si estende da 500 a circa 430 milioni di anni fa, fecero la loro comparsa molti importanti gruppi di organismi, quali coralli, crinoidi e </a:t>
            </a:r>
            <a:r>
              <a:rPr lang="it-IT" sz="1600" dirty="0" err="1"/>
              <a:t>briozoi</a:t>
            </a:r>
            <a:r>
              <a:rPr lang="it-IT" sz="1600" dirty="0"/>
              <a:t>. Si diffusero anche i più antichi vertebrati noti, particolari pesci dotati di corazza e privi di mandibola.</a:t>
            </a:r>
          </a:p>
          <a:p>
            <a:r>
              <a:rPr lang="it-IT" sz="1600" dirty="0"/>
              <a:t> </a:t>
            </a:r>
          </a:p>
          <a:p>
            <a:r>
              <a:rPr lang="it-IT" sz="1600" b="1" dirty="0"/>
              <a:t>Siluriano</a:t>
            </a:r>
          </a:p>
          <a:p>
            <a:r>
              <a:rPr lang="it-IT" sz="1600" dirty="0"/>
              <a:t>Nel corso del Siluriano, tra i 430 e i 395 milioni di anni fa, si svilupparono le prime forme di vita su terraferma; comparvero le </a:t>
            </a:r>
            <a:r>
              <a:rPr lang="it-IT" sz="1600" dirty="0" err="1"/>
              <a:t>psilofite</a:t>
            </a:r>
            <a:r>
              <a:rPr lang="it-IT" sz="1600" dirty="0"/>
              <a:t>, semplici piante dotate di un sistema vascolare, e animali simili a scorpioni e affini agli </a:t>
            </a:r>
            <a:r>
              <a:rPr lang="it-IT" sz="1600" dirty="0" err="1"/>
              <a:t>euripteridi</a:t>
            </a:r>
            <a:r>
              <a:rPr lang="it-IT" sz="1600" dirty="0"/>
              <a:t> (artropodi marini attualmente estinti). Le trilobiti cominciarono a declinare sia in numero sia in varietà. Nei mari si diffusero le scogliere coralline, i cefalopodi e i pesci dotati di mandibola.</a:t>
            </a:r>
          </a:p>
        </p:txBody>
      </p:sp>
      <p:sp>
        <p:nvSpPr>
          <p:cNvPr id="8" name="Titolo 8"/>
          <p:cNvSpPr>
            <a:spLocks noGrp="1"/>
          </p:cNvSpPr>
          <p:nvPr>
            <p:ph type="title"/>
          </p:nvPr>
        </p:nvSpPr>
        <p:spPr>
          <a:xfrm>
            <a:off x="571472" y="-27384"/>
            <a:ext cx="7772400" cy="550984"/>
          </a:xfrm>
        </p:spPr>
        <p:txBody>
          <a:bodyPr/>
          <a:lstStyle/>
          <a:p>
            <a:r>
              <a:rPr lang="it-IT" sz="3200" b="1" dirty="0">
                <a:solidFill>
                  <a:srgbClr val="FF0000"/>
                </a:solidFill>
                <a:latin typeface="Centaur" pitchFamily="18" charset="0"/>
              </a:rPr>
              <a:t>Ere geologiche</a:t>
            </a:r>
            <a:endParaRPr lang="it-IT" sz="5400" b="1" dirty="0">
              <a:solidFill>
                <a:srgbClr val="FF0000"/>
              </a:solidFill>
              <a:latin typeface="Centau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2910" y="0"/>
            <a:ext cx="7772400" cy="571480"/>
          </a:xfrm>
        </p:spPr>
        <p:txBody>
          <a:bodyPr/>
          <a:lstStyle/>
          <a:p>
            <a:r>
              <a:rPr lang="it-IT" sz="2800" b="1" dirty="0">
                <a:solidFill>
                  <a:srgbClr val="CC3300"/>
                </a:solidFill>
              </a:rPr>
              <a:t>Grotta dei Cervi  - Porto </a:t>
            </a:r>
            <a:r>
              <a:rPr lang="it-IT" sz="2800" b="1" dirty="0" err="1">
                <a:solidFill>
                  <a:srgbClr val="CC3300"/>
                </a:solidFill>
              </a:rPr>
              <a:t>Badisco</a:t>
            </a:r>
            <a:r>
              <a:rPr lang="it-IT" sz="2800" b="1" dirty="0">
                <a:solidFill>
                  <a:srgbClr val="CC3300"/>
                </a:solidFill>
              </a:rPr>
              <a:t> (Le)</a:t>
            </a:r>
            <a:endParaRPr lang="it-IT" sz="4800" b="1" dirty="0">
              <a:solidFill>
                <a:srgbClr val="CC3300"/>
              </a:solidFill>
            </a:endParaRPr>
          </a:p>
        </p:txBody>
      </p:sp>
      <p:pic>
        <p:nvPicPr>
          <p:cNvPr id="1026" name="Picture 2" descr="I:\PH\Salento_Lecce musei paesaggi\Grotta dei Cervi\Grotta dei Cer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857232"/>
            <a:ext cx="2738538" cy="3786214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0" y="4809192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800" dirty="0"/>
              <a:t>Il nome Grotta dei Cervi deriva dal fatto che sulle sue pareti si vedono spesso rappresentazioni di scene di caccia al cervo e nei chilometri di pareti dipinte sono presenti anche i simboli ancora misteriosi, che fanno pensare che la grotta fosse anche un luogo sacro destinato a riti d’iniziazione, danze tribali e riti propiziatori, un luogo dove custodire e trasmettere tutto il sapere “</a:t>
            </a:r>
            <a:r>
              <a:rPr lang="it-IT" sz="1800" dirty="0" err="1"/>
              <a:t>magico-religioso</a:t>
            </a:r>
            <a:r>
              <a:rPr lang="it-IT" sz="1800" dirty="0"/>
              <a:t>” di una popolazione</a:t>
            </a:r>
          </a:p>
        </p:txBody>
      </p:sp>
      <p:grpSp>
        <p:nvGrpSpPr>
          <p:cNvPr id="7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4" descr="I:\PH\Salento_Lecce musei paesaggi\Grotta dei Cervi\Grotta dei Cervi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19" y="857232"/>
            <a:ext cx="4887729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2910" y="0"/>
            <a:ext cx="7772400" cy="571480"/>
          </a:xfrm>
        </p:spPr>
        <p:txBody>
          <a:bodyPr/>
          <a:lstStyle/>
          <a:p>
            <a:r>
              <a:rPr lang="it-IT" sz="2800" b="1" dirty="0">
                <a:solidFill>
                  <a:srgbClr val="CC3300"/>
                </a:solidFill>
              </a:rPr>
              <a:t>Grotta dei Cervi  - Porto </a:t>
            </a:r>
            <a:r>
              <a:rPr lang="it-IT" sz="2800" b="1" dirty="0" err="1">
                <a:solidFill>
                  <a:srgbClr val="CC3300"/>
                </a:solidFill>
              </a:rPr>
              <a:t>Badisco</a:t>
            </a:r>
            <a:r>
              <a:rPr lang="it-IT" sz="2800" b="1" dirty="0">
                <a:solidFill>
                  <a:srgbClr val="CC3300"/>
                </a:solidFill>
              </a:rPr>
              <a:t> (Le)</a:t>
            </a:r>
            <a:endParaRPr lang="it-IT" sz="4800" b="1" dirty="0">
              <a:solidFill>
                <a:srgbClr val="CC33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453219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800" dirty="0"/>
              <a:t>Le figure rappresentate sulle pareti, fra cui anche impronte di “mani preistoriche”, si sono ben conservate grazie alle particolari e delicate condizioni microclimatiche della grotta. Le pitture sono state realizzate con ocra rossa e guano dei pipistrelli, che frequentavano numerosi le grotte. Per preservare questo inestimabile patrimonio archeologico, ancora oggi questo complesso di grotte non è aperto al pubblico. Per far conoscere le meraviglie della grotta si pensa alle più moderne trovate tecnologiche per poterne </a:t>
            </a:r>
            <a:r>
              <a:rPr lang="it-IT" sz="1800"/>
              <a:t>fruire, almeno</a:t>
            </a:r>
            <a:r>
              <a:rPr lang="it-IT" sz="1800" dirty="0"/>
              <a:t>, in maniera virtuale.</a:t>
            </a:r>
          </a:p>
        </p:txBody>
      </p:sp>
      <p:grpSp>
        <p:nvGrpSpPr>
          <p:cNvPr id="3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7" name="Picture 3" descr="I:\PH\Salento_Lecce musei paesaggi\Grotta dei Cervi\Grotta dei Cervi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64" y="571480"/>
            <a:ext cx="5214942" cy="3919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itolo 8"/>
          <p:cNvSpPr txBox="1">
            <a:spLocks/>
          </p:cNvSpPr>
          <p:nvPr/>
        </p:nvSpPr>
        <p:spPr bwMode="auto">
          <a:xfrm>
            <a:off x="3071802" y="980728"/>
            <a:ext cx="5500726" cy="306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lnSpc>
                <a:spcPct val="150000"/>
              </a:lnSpc>
            </a:pPr>
            <a:r>
              <a:rPr lang="it-IT" sz="2800" dirty="0"/>
              <a:t>E’ praticata con primi attrezzi rudimentali (arpioni)</a:t>
            </a:r>
          </a:p>
        </p:txBody>
      </p:sp>
      <p:pic>
        <p:nvPicPr>
          <p:cNvPr id="41988" name="Picture 4" descr="http://www.beniculturali.it/mibac/multimedia/MiBAC/minisiti/alimentazione/foto/big/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071678"/>
            <a:ext cx="3960440" cy="2040657"/>
          </a:xfrm>
          <a:prstGeom prst="rect">
            <a:avLst/>
          </a:prstGeom>
          <a:noFill/>
        </p:spPr>
      </p:pic>
      <p:sp>
        <p:nvSpPr>
          <p:cNvPr id="12" name="Titolo 8"/>
          <p:cNvSpPr>
            <a:spLocks noGrp="1"/>
          </p:cNvSpPr>
          <p:nvPr>
            <p:ph type="title"/>
          </p:nvPr>
        </p:nvSpPr>
        <p:spPr>
          <a:xfrm>
            <a:off x="714348" y="0"/>
            <a:ext cx="7772400" cy="764704"/>
          </a:xfrm>
        </p:spPr>
        <p:txBody>
          <a:bodyPr/>
          <a:lstStyle/>
          <a:p>
            <a:r>
              <a:rPr lang="it-IT" sz="3600" spc="100" dirty="0">
                <a:solidFill>
                  <a:srgbClr val="FF0000"/>
                </a:solidFill>
                <a:latin typeface="Cooper Black" pitchFamily="18" charset="0"/>
              </a:rPr>
              <a:t>La pesca</a:t>
            </a:r>
            <a:endParaRPr lang="it-IT" sz="2800" spc="1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Immagine 9" descr="http://www.ic-manzoni-uboldo.gov.it/quinte-2015/quintaa/crocco/set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3286124"/>
            <a:ext cx="185738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986" name="Picture 2" descr="http://apuntes.quijost.com/telocuento_old/web/historia_espana/paleolitico/imagenes/pes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571612"/>
            <a:ext cx="3563888" cy="3742083"/>
          </a:xfrm>
          <a:prstGeom prst="rect">
            <a:avLst/>
          </a:prstGeom>
          <a:noFill/>
        </p:spPr>
      </p:pic>
      <p:sp>
        <p:nvSpPr>
          <p:cNvPr id="14" name="Rettangolo 13"/>
          <p:cNvSpPr/>
          <p:nvPr/>
        </p:nvSpPr>
        <p:spPr>
          <a:xfrm>
            <a:off x="4214810" y="1285860"/>
            <a:ext cx="4429156" cy="4457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dirty="0"/>
              <a:t>Nella Preistoria, la finalità precipua della pesca era quella del reperimento di cibo per l'alimentazione, ma successivamente, così come accadde per la caccia, </a:t>
            </a:r>
          </a:p>
          <a:p>
            <a:pPr algn="ctr">
              <a:lnSpc>
                <a:spcPct val="150000"/>
              </a:lnSpc>
            </a:pPr>
            <a:r>
              <a:rPr lang="it-IT" sz="2400" dirty="0"/>
              <a:t>essa divenne una delle attività legate al </a:t>
            </a:r>
            <a:r>
              <a:rPr lang="it-IT" sz="2400" b="1" dirty="0"/>
              <a:t>tempo libero</a:t>
            </a:r>
            <a:r>
              <a:rPr lang="it-IT" sz="2400" dirty="0"/>
              <a:t>. </a:t>
            </a:r>
          </a:p>
        </p:txBody>
      </p:sp>
      <p:sp>
        <p:nvSpPr>
          <p:cNvPr id="12" name="Titolo 8"/>
          <p:cNvSpPr>
            <a:spLocks noGrp="1"/>
          </p:cNvSpPr>
          <p:nvPr>
            <p:ph type="title"/>
          </p:nvPr>
        </p:nvSpPr>
        <p:spPr>
          <a:xfrm>
            <a:off x="714348" y="0"/>
            <a:ext cx="7772400" cy="764704"/>
          </a:xfrm>
        </p:spPr>
        <p:txBody>
          <a:bodyPr/>
          <a:lstStyle/>
          <a:p>
            <a:r>
              <a:rPr lang="it-IT" sz="3600" spc="100" dirty="0">
                <a:solidFill>
                  <a:srgbClr val="FF0000"/>
                </a:solidFill>
                <a:latin typeface="Cooper Black" pitchFamily="18" charset="0"/>
              </a:rPr>
              <a:t>La pesca</a:t>
            </a:r>
            <a:endParaRPr lang="it-IT" sz="2800" spc="1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1026368"/>
          </a:xfrm>
        </p:spPr>
        <p:txBody>
          <a:bodyPr anchor="t"/>
          <a:lstStyle/>
          <a:p>
            <a:r>
              <a:rPr lang="it-IT" sz="3200" b="1" dirty="0">
                <a:solidFill>
                  <a:srgbClr val="FF0000"/>
                </a:solidFill>
              </a:rPr>
              <a:t>1.000.000 anni fa</a:t>
            </a:r>
            <a:br>
              <a:rPr lang="it-IT" sz="3200" b="1" dirty="0">
                <a:solidFill>
                  <a:srgbClr val="FF0000"/>
                </a:solidFill>
              </a:rPr>
            </a:br>
            <a:r>
              <a:rPr lang="it-IT" sz="2800" spc="100" dirty="0">
                <a:solidFill>
                  <a:srgbClr val="FF0000"/>
                </a:solidFill>
                <a:latin typeface="Cooper Black" pitchFamily="18" charset="0"/>
              </a:rPr>
              <a:t>L’UOMO E IL FUOCO</a:t>
            </a:r>
            <a:endParaRPr lang="it-IT" sz="2400" spc="1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itolo 8"/>
          <p:cNvSpPr txBox="1">
            <a:spLocks/>
          </p:cNvSpPr>
          <p:nvPr/>
        </p:nvSpPr>
        <p:spPr bwMode="auto">
          <a:xfrm>
            <a:off x="4357686" y="1714488"/>
            <a:ext cx="407196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200000"/>
              </a:lnSpc>
              <a:buFontTx/>
              <a:buNone/>
            </a:pPr>
            <a:r>
              <a:rPr lang="it-IT" sz="2800" dirty="0">
                <a:latin typeface="+mn-lt"/>
              </a:rPr>
              <a:t>La vera conquista </a:t>
            </a:r>
          </a:p>
          <a:p>
            <a:pPr algn="ctr">
              <a:lnSpc>
                <a:spcPct val="200000"/>
              </a:lnSpc>
              <a:buFontTx/>
              <a:buNone/>
            </a:pPr>
            <a:r>
              <a:rPr lang="it-IT" sz="2800" dirty="0">
                <a:latin typeface="+mn-lt"/>
              </a:rPr>
              <a:t>dell’ Homo </a:t>
            </a:r>
            <a:r>
              <a:rPr lang="it-IT" sz="2800" dirty="0" err="1">
                <a:latin typeface="+mn-lt"/>
              </a:rPr>
              <a:t>erectus</a:t>
            </a:r>
            <a:r>
              <a:rPr lang="it-IT" sz="2800" dirty="0">
                <a:latin typeface="+mn-lt"/>
              </a:rPr>
              <a:t> fu </a:t>
            </a:r>
          </a:p>
          <a:p>
            <a:pPr algn="ctr">
              <a:lnSpc>
                <a:spcPct val="200000"/>
              </a:lnSpc>
              <a:buFontTx/>
              <a:buNone/>
            </a:pPr>
            <a:r>
              <a:rPr lang="it-IT" sz="2800" dirty="0">
                <a:latin typeface="+mn-lt"/>
              </a:rPr>
              <a:t>la </a:t>
            </a:r>
            <a:r>
              <a:rPr lang="it-IT" sz="2800" b="1" dirty="0">
                <a:solidFill>
                  <a:srgbClr val="002060"/>
                </a:solidFill>
                <a:latin typeface="+mn-lt"/>
              </a:rPr>
              <a:t>scoperta del fuoco</a:t>
            </a:r>
          </a:p>
          <a:p>
            <a:pPr algn="ctr">
              <a:lnSpc>
                <a:spcPct val="200000"/>
              </a:lnSpc>
              <a:buFontTx/>
              <a:buNone/>
            </a:pPr>
            <a:r>
              <a:rPr lang="it-IT" sz="1800" dirty="0">
                <a:solidFill>
                  <a:srgbClr val="002060"/>
                </a:solidFill>
                <a:latin typeface="+mn-lt"/>
              </a:rPr>
              <a:t>(ca. 1 milione di </a:t>
            </a:r>
            <a:r>
              <a:rPr lang="it-IT" sz="1800" dirty="0" err="1">
                <a:solidFill>
                  <a:srgbClr val="002060"/>
                </a:solidFill>
                <a:latin typeface="+mn-lt"/>
              </a:rPr>
              <a:t>aa</a:t>
            </a:r>
            <a:r>
              <a:rPr lang="it-IT" sz="1800" dirty="0">
                <a:solidFill>
                  <a:srgbClr val="002060"/>
                </a:solidFill>
                <a:latin typeface="+mn-lt"/>
              </a:rPr>
              <a:t> fa)</a:t>
            </a:r>
            <a:r>
              <a:rPr lang="it-IT" sz="2800" b="1" dirty="0">
                <a:latin typeface="+mn-lt"/>
              </a:rPr>
              <a:t> </a:t>
            </a:r>
          </a:p>
        </p:txBody>
      </p:sp>
      <p:pic>
        <p:nvPicPr>
          <p:cNvPr id="11" name="Picture 2" descr="http://4.bp.blogspot.com/-AvjUOxEFOCw/TZuGBj6A_MI/AAAAAAAAFH8/isqZqncx_Zo/s1600/homo-erect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857364"/>
            <a:ext cx="3357586" cy="3500462"/>
          </a:xfrm>
          <a:prstGeom prst="rect">
            <a:avLst/>
          </a:prstGeom>
          <a:noFill/>
        </p:spPr>
      </p:pic>
      <p:pic>
        <p:nvPicPr>
          <p:cNvPr id="12" name="Picture 4" descr="Fuoco (1)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3929066"/>
            <a:ext cx="428625" cy="742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/>
          <a:lstStyle/>
          <a:p>
            <a:r>
              <a:rPr lang="it-IT" sz="3200" b="1" dirty="0">
                <a:solidFill>
                  <a:srgbClr val="FF0000"/>
                </a:solidFill>
              </a:rPr>
              <a:t>500.000 anni fa</a:t>
            </a:r>
            <a:br>
              <a:rPr lang="it-IT" sz="3200" b="1" dirty="0">
                <a:solidFill>
                  <a:srgbClr val="FF0000"/>
                </a:solidFill>
              </a:rPr>
            </a:br>
            <a:r>
              <a:rPr lang="it-IT" sz="2400" b="1" spc="100" dirty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it-IT" sz="3600" b="1" spc="100" dirty="0">
                <a:solidFill>
                  <a:srgbClr val="FF0000"/>
                </a:solidFill>
                <a:latin typeface="Cooper Black" pitchFamily="18" charset="0"/>
              </a:rPr>
              <a:t>IL CIBO COTTO</a:t>
            </a:r>
            <a:endParaRPr lang="it-IT" sz="3600" spc="1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itolo 8"/>
          <p:cNvSpPr txBox="1">
            <a:spLocks/>
          </p:cNvSpPr>
          <p:nvPr/>
        </p:nvSpPr>
        <p:spPr bwMode="auto">
          <a:xfrm>
            <a:off x="357158" y="1928802"/>
            <a:ext cx="414340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it-IT" sz="2800" dirty="0"/>
              <a:t>L’uso in cucina fu senz’altro casuale e più tardivo</a:t>
            </a:r>
          </a:p>
          <a:p>
            <a:pPr algn="ctr">
              <a:lnSpc>
                <a:spcPct val="150000"/>
              </a:lnSpc>
            </a:pPr>
            <a:r>
              <a:rPr lang="it-IT" sz="2800" dirty="0"/>
              <a:t>(500.000 </a:t>
            </a:r>
            <a:r>
              <a:rPr lang="it-IT" sz="2800" dirty="0" err="1"/>
              <a:t>aa</a:t>
            </a:r>
            <a:r>
              <a:rPr lang="it-IT" sz="2800" dirty="0"/>
              <a:t> fa).</a:t>
            </a:r>
          </a:p>
        </p:txBody>
      </p:sp>
      <p:pic>
        <p:nvPicPr>
          <p:cNvPr id="12" name="Picture 6" descr="fuoco3_300x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714876" y="1643050"/>
            <a:ext cx="4167216" cy="4167216"/>
          </a:xfrm>
          <a:prstGeom prst="rect">
            <a:avLst/>
          </a:prstGeom>
          <a:noFill/>
          <a:ln/>
        </p:spPr>
      </p:pic>
      <p:pic>
        <p:nvPicPr>
          <p:cNvPr id="13" name="Picture 2" descr="C:\Users\amedeo\Desktop\Fuoco (11)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429000"/>
            <a:ext cx="360040" cy="1276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encrypted-tbn1.gstatic.com/images?q=tbn:ANd9GcQakJrIQt1u5B4U9b3bkuQXIjL-aI5dbTJOL4jifwMKwYySR6kPz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785926"/>
            <a:ext cx="5266677" cy="3429024"/>
          </a:xfrm>
          <a:prstGeom prst="rect">
            <a:avLst/>
          </a:prstGeom>
          <a:noFill/>
        </p:spPr>
      </p:pic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/>
          <a:lstStyle/>
          <a:p>
            <a:r>
              <a:rPr lang="it-IT" sz="3200" b="1" dirty="0">
                <a:solidFill>
                  <a:srgbClr val="FF0000"/>
                </a:solidFill>
              </a:rPr>
              <a:t>500.000 anni fa</a:t>
            </a:r>
            <a:br>
              <a:rPr lang="it-IT" sz="3200" b="1" dirty="0">
                <a:solidFill>
                  <a:srgbClr val="FF0000"/>
                </a:solidFill>
              </a:rPr>
            </a:br>
            <a:r>
              <a:rPr lang="it-IT" sz="2400" b="1" spc="100" dirty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it-IT" sz="3600" b="1" spc="100" dirty="0">
                <a:solidFill>
                  <a:srgbClr val="FF0000"/>
                </a:solidFill>
                <a:latin typeface="Cooper Black" pitchFamily="18" charset="0"/>
              </a:rPr>
              <a:t>IL CIBO COTTO</a:t>
            </a:r>
            <a:endParaRPr lang="it-IT" sz="3600" spc="1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itolo 8"/>
          <p:cNvSpPr txBox="1">
            <a:spLocks/>
          </p:cNvSpPr>
          <p:nvPr/>
        </p:nvSpPr>
        <p:spPr bwMode="auto">
          <a:xfrm>
            <a:off x="500034" y="1714488"/>
            <a:ext cx="3286148" cy="38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200000"/>
              </a:lnSpc>
            </a:pPr>
            <a:r>
              <a:rPr lang="it-IT" sz="2800" dirty="0"/>
              <a:t>L’uomo capì che la cottura aumentava la disponibilità del cibo e il gusto</a:t>
            </a:r>
          </a:p>
        </p:txBody>
      </p:sp>
      <p:sp>
        <p:nvSpPr>
          <p:cNvPr id="10" name="Rettangolo 9"/>
          <p:cNvSpPr/>
          <p:nvPr/>
        </p:nvSpPr>
        <p:spPr>
          <a:xfrm>
            <a:off x="7215206" y="5286388"/>
            <a:ext cx="1460656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700" dirty="0"/>
              <a:t>www.benesseresalute.altervista.org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714356"/>
          </a:xfrm>
        </p:spPr>
        <p:txBody>
          <a:bodyPr/>
          <a:lstStyle/>
          <a:p>
            <a:r>
              <a:rPr lang="it-IT" sz="3200" b="1" spc="100" dirty="0">
                <a:solidFill>
                  <a:srgbClr val="FF0000"/>
                </a:solidFill>
                <a:latin typeface="Cooper Black" pitchFamily="18" charset="0"/>
              </a:rPr>
              <a:t>La rivoluzione del fuoco</a:t>
            </a:r>
            <a:endParaRPr lang="it-IT" sz="2400" spc="100" dirty="0">
              <a:solidFill>
                <a:srgbClr val="FF0000"/>
              </a:solidFill>
              <a:latin typeface="Cooper Black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itolo 8"/>
          <p:cNvSpPr txBox="1">
            <a:spLocks/>
          </p:cNvSpPr>
          <p:nvPr/>
        </p:nvSpPr>
        <p:spPr bwMode="auto">
          <a:xfrm>
            <a:off x="214282" y="1500174"/>
            <a:ext cx="5357850" cy="480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z="2800" dirty="0"/>
              <a:t>Il fuoco portò al miglioramento della nutrizione:</a:t>
            </a:r>
          </a:p>
          <a:p>
            <a:endParaRPr lang="it-IT" sz="1600" dirty="0"/>
          </a:p>
          <a:p>
            <a:r>
              <a:rPr lang="it-IT" sz="2800" dirty="0"/>
              <a:t>- la cottura rende </a:t>
            </a:r>
            <a:r>
              <a:rPr lang="it-IT" sz="2800" u="sng" dirty="0"/>
              <a:t>la carne più facile da mangiare e da digerire;</a:t>
            </a:r>
          </a:p>
          <a:p>
            <a:endParaRPr lang="it-IT" sz="1400" dirty="0"/>
          </a:p>
          <a:p>
            <a:endParaRPr lang="it-IT" sz="1600" dirty="0"/>
          </a:p>
          <a:p>
            <a:r>
              <a:rPr lang="it-IT" sz="2800" dirty="0"/>
              <a:t>- la quantità di </a:t>
            </a:r>
            <a:r>
              <a:rPr lang="it-IT" sz="2800" u="sng" dirty="0"/>
              <a:t>energia</a:t>
            </a:r>
            <a:r>
              <a:rPr lang="it-IT" sz="2800" dirty="0"/>
              <a:t> richiesta </a:t>
            </a:r>
            <a:r>
              <a:rPr lang="it-IT" sz="2800" u="sng" dirty="0"/>
              <a:t>per digerire</a:t>
            </a:r>
            <a:r>
              <a:rPr lang="it-IT" sz="2800" dirty="0"/>
              <a:t> la carne cotta </a:t>
            </a:r>
            <a:r>
              <a:rPr lang="it-IT" sz="2800" u="sng" dirty="0"/>
              <a:t>è minore </a:t>
            </a:r>
            <a:r>
              <a:rPr lang="it-IT" sz="2800" dirty="0"/>
              <a:t>di quella della carne cruda;</a:t>
            </a:r>
          </a:p>
          <a:p>
            <a:endParaRPr lang="it-IT" sz="2800" dirty="0"/>
          </a:p>
          <a:p>
            <a:r>
              <a:rPr lang="it-IT" sz="2800" dirty="0"/>
              <a:t>- Aumenta l’apporto di proteine</a:t>
            </a:r>
            <a:endParaRPr lang="it-IT" sz="1600" dirty="0"/>
          </a:p>
        </p:txBody>
      </p:sp>
      <p:pic>
        <p:nvPicPr>
          <p:cNvPr id="6146" name="Picture 2" descr="http://www.xtimeline.com/__UserPic_Large/78422/evt1010090116004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75055" cy="1236663"/>
          </a:xfrm>
          <a:prstGeom prst="rect">
            <a:avLst/>
          </a:prstGeom>
          <a:noFill/>
        </p:spPr>
      </p:pic>
      <p:pic>
        <p:nvPicPr>
          <p:cNvPr id="10" name="Picture 5" descr="aaaSICILIA%20Storia%20primitiv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572132" y="1428736"/>
            <a:ext cx="3500462" cy="4449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714356"/>
          </a:xfrm>
        </p:spPr>
        <p:txBody>
          <a:bodyPr/>
          <a:lstStyle/>
          <a:p>
            <a:r>
              <a:rPr lang="it-IT" sz="3200" b="1" spc="100" dirty="0">
                <a:solidFill>
                  <a:srgbClr val="FF0000"/>
                </a:solidFill>
                <a:latin typeface="Cooper Black" pitchFamily="18" charset="0"/>
              </a:rPr>
              <a:t>La rivoluzione del fuoco</a:t>
            </a:r>
            <a:endParaRPr lang="it-IT" sz="2400" spc="100" dirty="0">
              <a:solidFill>
                <a:srgbClr val="FF0000"/>
              </a:solidFill>
              <a:latin typeface="Cooper Black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itolo 8"/>
          <p:cNvSpPr txBox="1">
            <a:spLocks/>
          </p:cNvSpPr>
          <p:nvPr/>
        </p:nvSpPr>
        <p:spPr bwMode="auto">
          <a:xfrm>
            <a:off x="357158" y="1571612"/>
            <a:ext cx="442915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200000"/>
              </a:lnSpc>
            </a:pPr>
            <a:r>
              <a:rPr lang="it-IT" sz="2800" dirty="0"/>
              <a:t>La cottura </a:t>
            </a:r>
          </a:p>
          <a:p>
            <a:pPr algn="ctr">
              <a:lnSpc>
                <a:spcPct val="200000"/>
              </a:lnSpc>
            </a:pPr>
            <a:r>
              <a:rPr lang="it-IT" sz="2800" b="1" u="sng" dirty="0"/>
              <a:t>uccide i parassiti e i batteri</a:t>
            </a:r>
            <a:r>
              <a:rPr lang="it-IT" sz="2800" u="sng" dirty="0"/>
              <a:t> </a:t>
            </a:r>
            <a:r>
              <a:rPr lang="it-IT" sz="2800" dirty="0"/>
              <a:t>che alterano gli alimenti. </a:t>
            </a:r>
          </a:p>
        </p:txBody>
      </p:sp>
      <p:pic>
        <p:nvPicPr>
          <p:cNvPr id="6146" name="Picture 2" descr="http://www.xtimeline.com/__UserPic_Large/78422/evt1010090116004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75055" cy="1236663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2143116"/>
            <a:ext cx="3644900" cy="2789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ttangolo 11"/>
          <p:cNvSpPr/>
          <p:nvPr/>
        </p:nvSpPr>
        <p:spPr>
          <a:xfrm>
            <a:off x="7786710" y="5072074"/>
            <a:ext cx="77777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600" dirty="0"/>
              <a:t>www.pratoselva.eu</a:t>
            </a:r>
            <a:endParaRPr lang="it-IT" dirty="0"/>
          </a:p>
        </p:txBody>
      </p:sp>
      <p:pic>
        <p:nvPicPr>
          <p:cNvPr id="1029" name="Picture 5" descr="http://www.carloneworld.it/images/4_Humor/Gif/bruco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3286124"/>
            <a:ext cx="2357454" cy="419104"/>
          </a:xfrm>
          <a:prstGeom prst="rect">
            <a:avLst/>
          </a:prstGeom>
          <a:noFill/>
        </p:spPr>
      </p:pic>
      <p:pic>
        <p:nvPicPr>
          <p:cNvPr id="1031" name="Picture 7" descr="http://www.carloneworld.it/images/4_Humor/Gif/cartoonspavento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2428868"/>
            <a:ext cx="1152525" cy="742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714356"/>
          </a:xfrm>
        </p:spPr>
        <p:txBody>
          <a:bodyPr/>
          <a:lstStyle/>
          <a:p>
            <a:r>
              <a:rPr lang="it-IT" sz="3200" b="1" spc="100" dirty="0">
                <a:solidFill>
                  <a:srgbClr val="FF0000"/>
                </a:solidFill>
                <a:latin typeface="Cooper Black" pitchFamily="18" charset="0"/>
              </a:rPr>
              <a:t>La rivoluzione del fuoco</a:t>
            </a:r>
            <a:endParaRPr lang="it-IT" sz="2400" spc="100" dirty="0">
              <a:solidFill>
                <a:srgbClr val="FF0000"/>
              </a:solidFill>
              <a:latin typeface="Cooper Black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itolo 8"/>
          <p:cNvSpPr txBox="1">
            <a:spLocks/>
          </p:cNvSpPr>
          <p:nvPr/>
        </p:nvSpPr>
        <p:spPr bwMode="auto">
          <a:xfrm>
            <a:off x="0" y="1214422"/>
            <a:ext cx="671514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it-IT" sz="2800" dirty="0"/>
          </a:p>
        </p:txBody>
      </p:sp>
      <p:sp>
        <p:nvSpPr>
          <p:cNvPr id="10" name="Titolo 8"/>
          <p:cNvSpPr txBox="1">
            <a:spLocks/>
          </p:cNvSpPr>
          <p:nvPr/>
        </p:nvSpPr>
        <p:spPr bwMode="auto">
          <a:xfrm>
            <a:off x="285720" y="1428736"/>
            <a:ext cx="885828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it-IT" sz="2800" dirty="0"/>
              <a:t>Recenti studi ritengono che la cottura dei cibi possa aver innescato </a:t>
            </a:r>
            <a:r>
              <a:rPr lang="it-IT" sz="2800" u="sng" dirty="0"/>
              <a:t>l'</a:t>
            </a:r>
            <a:r>
              <a:rPr lang="it-IT" sz="2800" b="1" u="sng" dirty="0"/>
              <a:t>espansione cerebrale</a:t>
            </a:r>
            <a:r>
              <a:rPr lang="it-IT" sz="2800" u="sng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it-IT" sz="2800" dirty="0"/>
              <a:t>permettendo agli uomini di assorbire maggiori calorie.</a:t>
            </a:r>
          </a:p>
        </p:txBody>
      </p:sp>
      <p:pic>
        <p:nvPicPr>
          <p:cNvPr id="6146" name="Picture 2" descr="http://www.xtimeline.com/__UserPic_Large/78422/evt1010090116004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75055" cy="1236663"/>
          </a:xfrm>
          <a:prstGeom prst="rect">
            <a:avLst/>
          </a:prstGeom>
          <a:noFill/>
        </p:spPr>
      </p:pic>
      <p:pic>
        <p:nvPicPr>
          <p:cNvPr id="8194" name="Picture 2" descr="http://www.pensierocritico.eu/images/Evoluzione-umana_3400t9iy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3537" y="3429000"/>
            <a:ext cx="7293239" cy="2424115"/>
          </a:xfrm>
          <a:prstGeom prst="rect">
            <a:avLst/>
          </a:prstGeom>
          <a:noFill/>
        </p:spPr>
      </p:pic>
      <p:sp>
        <p:nvSpPr>
          <p:cNvPr id="13" name="Rettangolo 12"/>
          <p:cNvSpPr/>
          <p:nvPr/>
        </p:nvSpPr>
        <p:spPr>
          <a:xfrm>
            <a:off x="7215206" y="5929330"/>
            <a:ext cx="91723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600" dirty="0"/>
              <a:t>www.pensierocritico.eu</a:t>
            </a:r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ttangolo 6"/>
          <p:cNvSpPr/>
          <p:nvPr/>
        </p:nvSpPr>
        <p:spPr>
          <a:xfrm>
            <a:off x="0" y="857232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/>
              <a:t>Devoniano</a:t>
            </a:r>
          </a:p>
          <a:p>
            <a:r>
              <a:rPr lang="it-IT" sz="1600" dirty="0"/>
              <a:t>Nel Devoniano, periodo che durò da circa 395 a 345 milioni di anni fa, i pesci cominciarono ad adattarsi anche alla vita in acqua dolce. Comparvero varietà corazzate dotate o meno di mandibola, squali primitivi e pesci ossei probabilmente antenati degli anfibi. Su terraferma si diffusero le felci giganti.</a:t>
            </a:r>
          </a:p>
          <a:p>
            <a:endParaRPr lang="it-IT" sz="1600" b="1" dirty="0"/>
          </a:p>
          <a:p>
            <a:r>
              <a:rPr lang="it-IT" sz="1600" b="1" dirty="0"/>
              <a:t>Carbonifero</a:t>
            </a:r>
          </a:p>
          <a:p>
            <a:r>
              <a:rPr lang="it-IT" sz="1600" dirty="0"/>
              <a:t>Il Carbonifero, che durò da circa 345 a 280 milioni di anni fa, fu caratterizzato dall'estinzione quasi completa delle trilobiti e dalla ampia diffusione di coralli, crinoidi, brachiopodi e, in generale di varie specie di molluschi. Il clima caldo e umido favorì il grande sviluppo di foreste in zone palustri, dove si sarebbero formati i più imponenti giacimenti di carbone dei giorni nostri. Le piante dominanti erano forme arboree di </a:t>
            </a:r>
            <a:r>
              <a:rPr lang="it-IT" sz="1600" dirty="0" err="1"/>
              <a:t>licopodiali</a:t>
            </a:r>
            <a:r>
              <a:rPr lang="it-IT" sz="1600" dirty="0"/>
              <a:t>, </a:t>
            </a:r>
            <a:r>
              <a:rPr lang="it-IT" sz="1600" dirty="0" err="1"/>
              <a:t>equisetine</a:t>
            </a:r>
            <a:r>
              <a:rPr lang="it-IT" sz="1600" dirty="0"/>
              <a:t> e </a:t>
            </a:r>
            <a:r>
              <a:rPr lang="it-IT" sz="1600" dirty="0" err="1"/>
              <a:t>pteridosperme</a:t>
            </a:r>
            <a:r>
              <a:rPr lang="it-IT" sz="1600" dirty="0"/>
              <a:t> (felci ora estinte). Gli anfibi si diffusero dando origine ai rettili, i primi vertebrati completamente adattati alla vita su terraferma; comparvero alcuni insetti alati, simili a enormi libellule.</a:t>
            </a:r>
          </a:p>
          <a:p>
            <a:r>
              <a:rPr lang="it-IT" sz="1600" dirty="0"/>
              <a:t> </a:t>
            </a:r>
          </a:p>
          <a:p>
            <a:r>
              <a:rPr lang="it-IT" sz="1600" b="1" dirty="0"/>
              <a:t>Permiano</a:t>
            </a:r>
          </a:p>
          <a:p>
            <a:r>
              <a:rPr lang="it-IT" sz="1600" dirty="0"/>
              <a:t>Nel corso del Permiano, da 280 a 225 milioni di anni fa, le terre emerse si aggregarono in una singola massa continentale, che i geologi chiamarono </a:t>
            </a:r>
            <a:r>
              <a:rPr lang="it-IT" b="1" dirty="0">
                <a:solidFill>
                  <a:srgbClr val="FF0000"/>
                </a:solidFill>
              </a:rPr>
              <a:t>Pangea.</a:t>
            </a:r>
            <a:r>
              <a:rPr lang="it-IT" sz="1600" dirty="0"/>
              <a:t> Comparvero nell'emisfero settentrionale le prime vere conifere, che presero il posto della foresta tipica del periodo precedente. I cambiamenti climatici causati dalla ridistribuzione delle terre emerse provocarono la più grande estinzione di massa di tutti i tempi.</a:t>
            </a:r>
          </a:p>
        </p:txBody>
      </p:sp>
      <p:sp>
        <p:nvSpPr>
          <p:cNvPr id="8" name="Titolo 8"/>
          <p:cNvSpPr>
            <a:spLocks noGrp="1"/>
          </p:cNvSpPr>
          <p:nvPr>
            <p:ph type="title"/>
          </p:nvPr>
        </p:nvSpPr>
        <p:spPr>
          <a:xfrm>
            <a:off x="571472" y="-27384"/>
            <a:ext cx="7772400" cy="550984"/>
          </a:xfrm>
        </p:spPr>
        <p:txBody>
          <a:bodyPr/>
          <a:lstStyle/>
          <a:p>
            <a:r>
              <a:rPr lang="it-IT" sz="3200" b="1" dirty="0">
                <a:solidFill>
                  <a:srgbClr val="FF0000"/>
                </a:solidFill>
                <a:latin typeface="Centaur" pitchFamily="18" charset="0"/>
              </a:rPr>
              <a:t>Ere geologiche</a:t>
            </a:r>
            <a:endParaRPr lang="it-IT" sz="5400" b="1" dirty="0">
              <a:solidFill>
                <a:srgbClr val="FF0000"/>
              </a:solidFill>
              <a:latin typeface="Centau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1014442" y="-71462"/>
            <a:ext cx="7772400" cy="1143000"/>
          </a:xfrm>
        </p:spPr>
        <p:txBody>
          <a:bodyPr/>
          <a:lstStyle/>
          <a:p>
            <a:r>
              <a:rPr lang="it-IT" sz="3200" b="1" dirty="0">
                <a:solidFill>
                  <a:srgbClr val="FF0000"/>
                </a:solidFill>
              </a:rPr>
              <a:t>200.000 - 50.000 anni fa</a:t>
            </a:r>
            <a:br>
              <a:rPr lang="it-IT" sz="3200" b="1" dirty="0">
                <a:solidFill>
                  <a:srgbClr val="FF0000"/>
                </a:solidFill>
              </a:rPr>
            </a:br>
            <a:r>
              <a:rPr lang="it-IT" sz="3200" b="1" dirty="0">
                <a:solidFill>
                  <a:srgbClr val="FF0000"/>
                </a:solidFill>
              </a:rPr>
              <a:t>nasce l’Homo sapiens</a:t>
            </a:r>
            <a:endParaRPr lang="it-IT" sz="24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itolo 8"/>
          <p:cNvSpPr txBox="1">
            <a:spLocks/>
          </p:cNvSpPr>
          <p:nvPr/>
        </p:nvSpPr>
        <p:spPr bwMode="auto">
          <a:xfrm>
            <a:off x="0" y="928670"/>
            <a:ext cx="914400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it-IT" dirty="0"/>
              <a:t>Due sono le ipotesi riguardanti questo periodo: 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it-IT" sz="2400" dirty="0"/>
              <a:t>l'uomo moderno – Homo sapiens  - ha progressivamente sostituito l'</a:t>
            </a:r>
            <a:r>
              <a:rPr lang="it-IT" sz="2400" i="1" dirty="0"/>
              <a:t>Homo </a:t>
            </a:r>
            <a:r>
              <a:rPr lang="it-IT" sz="2400" i="1" dirty="0" err="1"/>
              <a:t>erectus</a:t>
            </a:r>
            <a:r>
              <a:rPr lang="it-IT" sz="2400" dirty="0"/>
              <a:t> in Asia e l'</a:t>
            </a:r>
            <a:r>
              <a:rPr lang="it-IT" sz="2400" i="1" dirty="0"/>
              <a:t>H. </a:t>
            </a:r>
            <a:r>
              <a:rPr lang="it-IT" sz="2400" i="1" dirty="0" err="1"/>
              <a:t>neanderthalensis</a:t>
            </a:r>
            <a:r>
              <a:rPr lang="it-IT" sz="2400" dirty="0"/>
              <a:t> in Europa                                        </a:t>
            </a:r>
          </a:p>
          <a:p>
            <a:pPr marL="457200" indent="-457200"/>
            <a:r>
              <a:rPr lang="it-IT" sz="1600" dirty="0">
                <a:solidFill>
                  <a:srgbClr val="002060"/>
                </a:solidFill>
              </a:rPr>
              <a:t>                                                                                                                        (teoria dell'Ipotesi africana)</a:t>
            </a:r>
            <a:r>
              <a:rPr lang="it-IT" sz="1600" dirty="0"/>
              <a:t>;</a:t>
            </a:r>
          </a:p>
          <a:p>
            <a:pPr marL="457200" indent="-457200">
              <a:lnSpc>
                <a:spcPct val="150000"/>
              </a:lnSpc>
            </a:pPr>
            <a:endParaRPr lang="it-IT" sz="500" dirty="0"/>
          </a:p>
          <a:p>
            <a:pPr marL="457200" indent="-457200">
              <a:lnSpc>
                <a:spcPct val="150000"/>
              </a:lnSpc>
              <a:buFont typeface="+mj-lt"/>
              <a:buAutoNum type="alphaLcParenR" startAt="2"/>
            </a:pPr>
            <a:r>
              <a:rPr lang="it-IT" sz="2400" dirty="0"/>
              <a:t>l'</a:t>
            </a:r>
            <a:r>
              <a:rPr lang="it-IT" sz="2400" i="1" dirty="0"/>
              <a:t>Homo </a:t>
            </a:r>
            <a:r>
              <a:rPr lang="it-IT" sz="2400" i="1" dirty="0" err="1"/>
              <a:t>erectus</a:t>
            </a:r>
            <a:r>
              <a:rPr lang="it-IT" sz="2400" dirty="0"/>
              <a:t>, lasciata l'Africa 2.000.000 di anni fa, diventò </a:t>
            </a:r>
            <a:r>
              <a:rPr lang="it-IT" sz="2400" i="1" dirty="0"/>
              <a:t>Homo sapiens</a:t>
            </a:r>
            <a:r>
              <a:rPr lang="it-IT" sz="2400" dirty="0"/>
              <a:t> in diverse parti del mondo</a:t>
            </a:r>
            <a:r>
              <a:rPr lang="it-IT" sz="2400" baseline="30000" dirty="0"/>
              <a:t> </a:t>
            </a:r>
          </a:p>
          <a:p>
            <a:pPr marL="457200" indent="-457200"/>
            <a:r>
              <a:rPr lang="it-IT" sz="2400" baseline="30000" dirty="0"/>
              <a:t>                                                                                                    </a:t>
            </a:r>
            <a:r>
              <a:rPr lang="it-IT" sz="1600" dirty="0">
                <a:solidFill>
                  <a:srgbClr val="002060"/>
                </a:solidFill>
              </a:rPr>
              <a:t>(teoria detta </a:t>
            </a:r>
            <a:r>
              <a:rPr lang="it-IT" sz="1600" i="1" dirty="0">
                <a:solidFill>
                  <a:srgbClr val="002060"/>
                </a:solidFill>
              </a:rPr>
              <a:t>"alternativa </a:t>
            </a:r>
            <a:r>
              <a:rPr lang="it-IT" sz="1600" i="1" dirty="0" err="1">
                <a:solidFill>
                  <a:srgbClr val="002060"/>
                </a:solidFill>
              </a:rPr>
              <a:t>multiregionale</a:t>
            </a:r>
            <a:r>
              <a:rPr lang="it-IT" sz="1600" i="1" dirty="0">
                <a:solidFill>
                  <a:srgbClr val="002060"/>
                </a:solidFill>
              </a:rPr>
              <a:t>"</a:t>
            </a:r>
            <a:r>
              <a:rPr lang="it-IT" sz="1600" dirty="0">
                <a:solidFill>
                  <a:srgbClr val="002060"/>
                </a:solidFill>
              </a:rPr>
              <a:t>).</a:t>
            </a:r>
            <a:endParaRPr lang="it-IT" sz="1800" dirty="0">
              <a:solidFill>
                <a:srgbClr val="002060"/>
              </a:solidFill>
            </a:endParaRPr>
          </a:p>
          <a:p>
            <a:pPr marL="457200" indent="-457200">
              <a:lnSpc>
                <a:spcPct val="150000"/>
              </a:lnSpc>
            </a:pPr>
            <a:endParaRPr lang="it-IT" sz="600" dirty="0"/>
          </a:p>
          <a:p>
            <a:pPr algn="ctr">
              <a:lnSpc>
                <a:spcPct val="150000"/>
              </a:lnSpc>
            </a:pPr>
            <a:r>
              <a:rPr lang="it-IT" sz="2400" dirty="0">
                <a:solidFill>
                  <a:srgbClr val="FF0000"/>
                </a:solidFill>
              </a:rPr>
              <a:t>Circa 40.000 anni fa </a:t>
            </a:r>
            <a:r>
              <a:rPr lang="it-IT" sz="2400" dirty="0"/>
              <a:t>l'evoluzione porta alla </a:t>
            </a:r>
            <a:r>
              <a:rPr lang="it-IT" sz="2400" dirty="0">
                <a:solidFill>
                  <a:srgbClr val="FF0000"/>
                </a:solidFill>
              </a:rPr>
              <a:t>nascita </a:t>
            </a:r>
          </a:p>
          <a:p>
            <a:pPr algn="ctr">
              <a:lnSpc>
                <a:spcPct val="150000"/>
              </a:lnSpc>
            </a:pPr>
            <a:r>
              <a:rPr lang="it-IT" sz="2400" dirty="0">
                <a:solidFill>
                  <a:srgbClr val="FF0000"/>
                </a:solidFill>
              </a:rPr>
              <a:t>dell'homo sapiens moderno  - </a:t>
            </a:r>
            <a:r>
              <a:rPr lang="it-IT" sz="3200" b="1" dirty="0">
                <a:solidFill>
                  <a:srgbClr val="FF0000"/>
                </a:solidFill>
              </a:rPr>
              <a:t>Homo sapiens-sapiens  </a:t>
            </a:r>
            <a:r>
              <a:rPr lang="it-IT" sz="2400" dirty="0">
                <a:solidFill>
                  <a:srgbClr val="FF0000"/>
                </a:solidFill>
              </a:rPr>
              <a:t>-  </a:t>
            </a:r>
          </a:p>
          <a:p>
            <a:pPr algn="ctr">
              <a:lnSpc>
                <a:spcPct val="150000"/>
              </a:lnSpc>
            </a:pPr>
            <a:r>
              <a:rPr lang="it-IT" sz="2400" dirty="0">
                <a:solidFill>
                  <a:srgbClr val="FF0000"/>
                </a:solidFill>
              </a:rPr>
              <a:t>per distinguerlo dall'homo sapiens arcaico.</a:t>
            </a:r>
          </a:p>
        </p:txBody>
      </p:sp>
      <p:pic>
        <p:nvPicPr>
          <p:cNvPr id="8" name="Picture 4" descr="http://4.bp.blogspot.com/-TO9kDjNfJO4/Tpfnnb2tolI/AAAAAAAAEts/SD7ymbN5vbQ/s1600/grottecerv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08064"/>
            <a:ext cx="1714511" cy="1178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2" name="AutoShape 4"/>
          <p:cNvSpPr>
            <a:spLocks noChangeArrowheads="1"/>
          </p:cNvSpPr>
          <p:nvPr/>
        </p:nvSpPr>
        <p:spPr bwMode="auto">
          <a:xfrm>
            <a:off x="3348038" y="0"/>
            <a:ext cx="2808287" cy="863600"/>
          </a:xfrm>
          <a:prstGeom prst="flowChartProcess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it-IT">
                <a:solidFill>
                  <a:schemeClr val="tx2"/>
                </a:solidFill>
              </a:rPr>
              <a:t>Alimentazione</a:t>
            </a:r>
          </a:p>
          <a:p>
            <a:pPr algn="ctr"/>
            <a:r>
              <a:rPr lang="it-IT">
                <a:solidFill>
                  <a:schemeClr val="tx2"/>
                </a:solidFill>
              </a:rPr>
              <a:t> primitiva</a:t>
            </a:r>
          </a:p>
        </p:txBody>
      </p:sp>
      <p:sp>
        <p:nvSpPr>
          <p:cNvPr id="437254" name="AutoShape 6"/>
          <p:cNvSpPr>
            <a:spLocks noChangeArrowheads="1"/>
          </p:cNvSpPr>
          <p:nvPr/>
        </p:nvSpPr>
        <p:spPr bwMode="auto">
          <a:xfrm>
            <a:off x="1908175" y="0"/>
            <a:ext cx="1225550" cy="549275"/>
          </a:xfrm>
          <a:prstGeom prst="flowChartAlternateProcess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it-IT" sz="2000">
                <a:solidFill>
                  <a:schemeClr val="tx2"/>
                </a:solidFill>
              </a:rPr>
              <a:t>Larve</a:t>
            </a:r>
          </a:p>
        </p:txBody>
      </p:sp>
      <p:sp>
        <p:nvSpPr>
          <p:cNvPr id="437255" name="AutoShape 7"/>
          <p:cNvSpPr>
            <a:spLocks noChangeArrowheads="1"/>
          </p:cNvSpPr>
          <p:nvPr/>
        </p:nvSpPr>
        <p:spPr bwMode="auto">
          <a:xfrm>
            <a:off x="6300788" y="0"/>
            <a:ext cx="1225550" cy="549275"/>
          </a:xfrm>
          <a:prstGeom prst="flowChartAlternateProcess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it-IT" sz="2000">
                <a:solidFill>
                  <a:schemeClr val="tx2"/>
                </a:solidFill>
              </a:rPr>
              <a:t>Insetti</a:t>
            </a:r>
          </a:p>
        </p:txBody>
      </p:sp>
      <p:sp>
        <p:nvSpPr>
          <p:cNvPr id="437256" name="AutoShape 8"/>
          <p:cNvSpPr>
            <a:spLocks noChangeArrowheads="1"/>
          </p:cNvSpPr>
          <p:nvPr/>
        </p:nvSpPr>
        <p:spPr bwMode="auto">
          <a:xfrm>
            <a:off x="1908175" y="549275"/>
            <a:ext cx="1225550" cy="549275"/>
          </a:xfrm>
          <a:prstGeom prst="flowChartAlternateProcess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it-IT" sz="2000">
                <a:solidFill>
                  <a:schemeClr val="tx2"/>
                </a:solidFill>
              </a:rPr>
              <a:t>foglie</a:t>
            </a:r>
          </a:p>
        </p:txBody>
      </p:sp>
      <p:sp>
        <p:nvSpPr>
          <p:cNvPr id="437253" name="AutoShape 5"/>
          <p:cNvSpPr>
            <a:spLocks noChangeArrowheads="1"/>
          </p:cNvSpPr>
          <p:nvPr/>
        </p:nvSpPr>
        <p:spPr bwMode="auto">
          <a:xfrm>
            <a:off x="6300788" y="549275"/>
            <a:ext cx="1225550" cy="549275"/>
          </a:xfrm>
          <a:prstGeom prst="flowChartAlternateProcess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it-IT" sz="2000">
                <a:solidFill>
                  <a:schemeClr val="tx2"/>
                </a:solidFill>
              </a:rPr>
              <a:t>Radici</a:t>
            </a:r>
          </a:p>
        </p:txBody>
      </p:sp>
      <p:sp>
        <p:nvSpPr>
          <p:cNvPr id="437261" name="Rectangle 13"/>
          <p:cNvSpPr>
            <a:spLocks noChangeArrowheads="1"/>
          </p:cNvSpPr>
          <p:nvPr/>
        </p:nvSpPr>
        <p:spPr bwMode="auto">
          <a:xfrm>
            <a:off x="179388" y="1557338"/>
            <a:ext cx="2233612" cy="935037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it-IT">
                <a:solidFill>
                  <a:schemeClr val="tx2"/>
                </a:solidFill>
              </a:rPr>
              <a:t>Homo Erectus </a:t>
            </a:r>
          </a:p>
          <a:p>
            <a:pPr algn="ctr"/>
            <a:r>
              <a:rPr lang="it-IT">
                <a:solidFill>
                  <a:schemeClr val="tx2"/>
                </a:solidFill>
              </a:rPr>
              <a:t>lascia</a:t>
            </a:r>
            <a:r>
              <a:rPr lang="it-IT"/>
              <a:t> </a:t>
            </a:r>
            <a:r>
              <a:rPr lang="it-IT">
                <a:solidFill>
                  <a:schemeClr val="tx2"/>
                </a:solidFill>
              </a:rPr>
              <a:t>l’Africa</a:t>
            </a:r>
          </a:p>
        </p:txBody>
      </p:sp>
      <p:sp>
        <p:nvSpPr>
          <p:cNvPr id="437263" name="Rectangle 15"/>
          <p:cNvSpPr>
            <a:spLocks noChangeArrowheads="1"/>
          </p:cNvSpPr>
          <p:nvPr/>
        </p:nvSpPr>
        <p:spPr bwMode="auto">
          <a:xfrm>
            <a:off x="323850" y="2924175"/>
            <a:ext cx="2089150" cy="792163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it-IT">
                <a:solidFill>
                  <a:schemeClr val="tx2"/>
                </a:solidFill>
              </a:rPr>
              <a:t>Differenze</a:t>
            </a:r>
          </a:p>
          <a:p>
            <a:pPr algn="ctr"/>
            <a:r>
              <a:rPr lang="it-IT">
                <a:solidFill>
                  <a:schemeClr val="tx2"/>
                </a:solidFill>
              </a:rPr>
              <a:t>stagionali</a:t>
            </a:r>
          </a:p>
        </p:txBody>
      </p:sp>
      <p:sp>
        <p:nvSpPr>
          <p:cNvPr id="437264" name="Rectangle 16"/>
          <p:cNvSpPr>
            <a:spLocks noChangeArrowheads="1"/>
          </p:cNvSpPr>
          <p:nvPr/>
        </p:nvSpPr>
        <p:spPr bwMode="auto">
          <a:xfrm>
            <a:off x="323850" y="4149725"/>
            <a:ext cx="2089150" cy="792163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it-IT">
                <a:solidFill>
                  <a:schemeClr val="tx2"/>
                </a:solidFill>
              </a:rPr>
              <a:t>Necessità di </a:t>
            </a:r>
          </a:p>
          <a:p>
            <a:pPr algn="ctr"/>
            <a:r>
              <a:rPr lang="it-IT">
                <a:solidFill>
                  <a:schemeClr val="tx2"/>
                </a:solidFill>
              </a:rPr>
              <a:t>nutrirsi di carne</a:t>
            </a:r>
          </a:p>
        </p:txBody>
      </p:sp>
      <p:sp>
        <p:nvSpPr>
          <p:cNvPr id="437265" name="AutoShape 17"/>
          <p:cNvSpPr>
            <a:spLocks noChangeArrowheads="1"/>
          </p:cNvSpPr>
          <p:nvPr/>
        </p:nvSpPr>
        <p:spPr bwMode="auto">
          <a:xfrm>
            <a:off x="468313" y="5300663"/>
            <a:ext cx="1655762" cy="720725"/>
          </a:xfrm>
          <a:prstGeom prst="flowChartAlternateProcess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it-IT">
                <a:solidFill>
                  <a:schemeClr val="tx2"/>
                </a:solidFill>
              </a:rPr>
              <a:t>Sviluppo </a:t>
            </a:r>
          </a:p>
          <a:p>
            <a:pPr algn="ctr"/>
            <a:r>
              <a:rPr lang="it-IT">
                <a:solidFill>
                  <a:schemeClr val="tx2"/>
                </a:solidFill>
              </a:rPr>
              <a:t>della caccia</a:t>
            </a:r>
          </a:p>
        </p:txBody>
      </p:sp>
      <p:sp>
        <p:nvSpPr>
          <p:cNvPr id="437266" name="Rectangle 18"/>
          <p:cNvSpPr>
            <a:spLocks noChangeArrowheads="1"/>
          </p:cNvSpPr>
          <p:nvPr/>
        </p:nvSpPr>
        <p:spPr bwMode="auto">
          <a:xfrm>
            <a:off x="3419475" y="1557338"/>
            <a:ext cx="2303463" cy="935037"/>
          </a:xfrm>
          <a:prstGeom prst="rect">
            <a:avLst/>
          </a:prstGeom>
          <a:solidFill>
            <a:srgbClr val="FFCC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it-IT">
                <a:solidFill>
                  <a:schemeClr val="tx2"/>
                </a:solidFill>
              </a:rPr>
              <a:t>Invenzione</a:t>
            </a:r>
          </a:p>
          <a:p>
            <a:pPr algn="ctr"/>
            <a:r>
              <a:rPr lang="it-IT">
                <a:solidFill>
                  <a:schemeClr val="tx2"/>
                </a:solidFill>
              </a:rPr>
              <a:t>del fuoco</a:t>
            </a:r>
          </a:p>
        </p:txBody>
      </p:sp>
      <p:sp>
        <p:nvSpPr>
          <p:cNvPr id="437268" name="AutoShape 20"/>
          <p:cNvSpPr>
            <a:spLocks noChangeArrowheads="1"/>
          </p:cNvSpPr>
          <p:nvPr/>
        </p:nvSpPr>
        <p:spPr bwMode="auto">
          <a:xfrm>
            <a:off x="3000364" y="2708275"/>
            <a:ext cx="1512887" cy="576263"/>
          </a:xfrm>
          <a:prstGeom prst="flowChartAlternateProcess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Cibo + sano</a:t>
            </a:r>
          </a:p>
        </p:txBody>
      </p:sp>
      <p:sp>
        <p:nvSpPr>
          <p:cNvPr id="437269" name="AutoShape 21"/>
          <p:cNvSpPr>
            <a:spLocks noChangeArrowheads="1"/>
          </p:cNvSpPr>
          <p:nvPr/>
        </p:nvSpPr>
        <p:spPr bwMode="auto">
          <a:xfrm>
            <a:off x="4643438" y="2709861"/>
            <a:ext cx="1870076" cy="576263"/>
          </a:xfrm>
          <a:prstGeom prst="flowChartAlternateProcess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Cibo + digeribile</a:t>
            </a:r>
          </a:p>
        </p:txBody>
      </p:sp>
      <p:sp>
        <p:nvSpPr>
          <p:cNvPr id="437271" name="AutoShape 23"/>
          <p:cNvSpPr>
            <a:spLocks noChangeArrowheads="1"/>
          </p:cNvSpPr>
          <p:nvPr/>
        </p:nvSpPr>
        <p:spPr bwMode="auto">
          <a:xfrm>
            <a:off x="7488238" y="2565400"/>
            <a:ext cx="1655762" cy="720725"/>
          </a:xfrm>
          <a:prstGeom prst="flowChartAlternateProcess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it-IT" sz="2000">
                <a:solidFill>
                  <a:schemeClr val="tx2"/>
                </a:solidFill>
              </a:rPr>
              <a:t>Suddivisione </a:t>
            </a:r>
          </a:p>
          <a:p>
            <a:pPr algn="ctr"/>
            <a:r>
              <a:rPr lang="it-IT" sz="2000">
                <a:solidFill>
                  <a:schemeClr val="tx2"/>
                </a:solidFill>
              </a:rPr>
              <a:t>del lavoro</a:t>
            </a:r>
          </a:p>
        </p:txBody>
      </p:sp>
      <p:sp>
        <p:nvSpPr>
          <p:cNvPr id="437272" name="AutoShape 24"/>
          <p:cNvSpPr>
            <a:spLocks noChangeArrowheads="1"/>
          </p:cNvSpPr>
          <p:nvPr/>
        </p:nvSpPr>
        <p:spPr bwMode="auto">
          <a:xfrm>
            <a:off x="7488238" y="3429000"/>
            <a:ext cx="1655762" cy="720725"/>
          </a:xfrm>
          <a:prstGeom prst="flowChartAlternateProcess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it-IT" sz="2000">
                <a:solidFill>
                  <a:schemeClr val="tx2"/>
                </a:solidFill>
              </a:rPr>
              <a:t>Allevamento</a:t>
            </a:r>
          </a:p>
        </p:txBody>
      </p:sp>
      <p:sp>
        <p:nvSpPr>
          <p:cNvPr id="437273" name="AutoShape 25"/>
          <p:cNvSpPr>
            <a:spLocks noChangeArrowheads="1"/>
          </p:cNvSpPr>
          <p:nvPr/>
        </p:nvSpPr>
        <p:spPr bwMode="auto">
          <a:xfrm>
            <a:off x="7488238" y="4292600"/>
            <a:ext cx="1655762" cy="720725"/>
          </a:xfrm>
          <a:prstGeom prst="flowChartAlternateProcess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it-IT" sz="2000">
                <a:solidFill>
                  <a:schemeClr val="tx2"/>
                </a:solidFill>
              </a:rPr>
              <a:t>Agricoltura</a:t>
            </a:r>
          </a:p>
        </p:txBody>
      </p:sp>
      <p:sp>
        <p:nvSpPr>
          <p:cNvPr id="437274" name="AutoShape 26"/>
          <p:cNvSpPr>
            <a:spLocks noChangeArrowheads="1"/>
          </p:cNvSpPr>
          <p:nvPr/>
        </p:nvSpPr>
        <p:spPr bwMode="auto">
          <a:xfrm>
            <a:off x="7488238" y="5157788"/>
            <a:ext cx="1655762" cy="720725"/>
          </a:xfrm>
          <a:prstGeom prst="flowChartAlternateProcess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it-IT" sz="2000">
                <a:solidFill>
                  <a:schemeClr val="tx2"/>
                </a:solidFill>
              </a:rPr>
              <a:t>Sedentarietà</a:t>
            </a:r>
          </a:p>
        </p:txBody>
      </p:sp>
      <p:sp>
        <p:nvSpPr>
          <p:cNvPr id="437276" name="AutoShape 28"/>
          <p:cNvSpPr>
            <a:spLocks noChangeArrowheads="1"/>
          </p:cNvSpPr>
          <p:nvPr/>
        </p:nvSpPr>
        <p:spPr bwMode="auto">
          <a:xfrm>
            <a:off x="7488238" y="6048375"/>
            <a:ext cx="1655762" cy="720725"/>
          </a:xfrm>
          <a:prstGeom prst="flowChartAlternateProcess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it-IT" sz="2000">
                <a:solidFill>
                  <a:schemeClr val="tx2"/>
                </a:solidFill>
              </a:rPr>
              <a:t>Scambio</a:t>
            </a:r>
          </a:p>
        </p:txBody>
      </p:sp>
      <p:sp>
        <p:nvSpPr>
          <p:cNvPr id="437278" name="AutoShape 30"/>
          <p:cNvSpPr>
            <a:spLocks noChangeArrowheads="1"/>
          </p:cNvSpPr>
          <p:nvPr/>
        </p:nvSpPr>
        <p:spPr bwMode="auto">
          <a:xfrm>
            <a:off x="2916238" y="3500438"/>
            <a:ext cx="3384550" cy="2447925"/>
          </a:xfrm>
          <a:prstGeom prst="irregularSeal1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it-IT"/>
              <a:t>Alimentazione </a:t>
            </a:r>
          </a:p>
          <a:p>
            <a:pPr algn="ctr"/>
            <a:r>
              <a:rPr lang="it-IT"/>
              <a:t>migliore</a:t>
            </a:r>
          </a:p>
        </p:txBody>
      </p:sp>
      <p:sp>
        <p:nvSpPr>
          <p:cNvPr id="437279" name="Rectangle 31"/>
          <p:cNvSpPr>
            <a:spLocks noChangeArrowheads="1"/>
          </p:cNvSpPr>
          <p:nvPr/>
        </p:nvSpPr>
        <p:spPr bwMode="auto">
          <a:xfrm>
            <a:off x="6732588" y="1557338"/>
            <a:ext cx="2303462" cy="935037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it-IT">
                <a:solidFill>
                  <a:schemeClr val="tx2"/>
                </a:solidFill>
              </a:rPr>
              <a:t>Nascita </a:t>
            </a:r>
            <a:br>
              <a:rPr lang="it-IT">
                <a:solidFill>
                  <a:schemeClr val="tx2"/>
                </a:solidFill>
              </a:rPr>
            </a:br>
            <a:r>
              <a:rPr lang="it-IT">
                <a:solidFill>
                  <a:schemeClr val="tx2"/>
                </a:solidFill>
              </a:rPr>
              <a:t>artigianato</a:t>
            </a:r>
          </a:p>
        </p:txBody>
      </p:sp>
      <p:sp>
        <p:nvSpPr>
          <p:cNvPr id="437280" name="AutoShape 32"/>
          <p:cNvSpPr>
            <a:spLocks noChangeArrowheads="1"/>
          </p:cNvSpPr>
          <p:nvPr/>
        </p:nvSpPr>
        <p:spPr bwMode="auto">
          <a:xfrm>
            <a:off x="2195513" y="5876925"/>
            <a:ext cx="1441450" cy="287338"/>
          </a:xfrm>
          <a:prstGeom prst="curvedUpArrow">
            <a:avLst>
              <a:gd name="adj1" fmla="val 100331"/>
              <a:gd name="adj2" fmla="val 200663"/>
              <a:gd name="adj3" fmla="val 3333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37283" name="AutoShape 35"/>
          <p:cNvSpPr>
            <a:spLocks noChangeArrowheads="1"/>
          </p:cNvSpPr>
          <p:nvPr/>
        </p:nvSpPr>
        <p:spPr bwMode="auto">
          <a:xfrm>
            <a:off x="4356100" y="3429000"/>
            <a:ext cx="431800" cy="504825"/>
          </a:xfrm>
          <a:prstGeom prst="downArrow">
            <a:avLst>
              <a:gd name="adj1" fmla="val 50000"/>
              <a:gd name="adj2" fmla="val 29228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37286" name="AutoShape 38"/>
          <p:cNvSpPr>
            <a:spLocks noChangeArrowheads="1"/>
          </p:cNvSpPr>
          <p:nvPr/>
        </p:nvSpPr>
        <p:spPr bwMode="auto">
          <a:xfrm rot="9693036">
            <a:off x="5673725" y="5368925"/>
            <a:ext cx="1462088" cy="719138"/>
          </a:xfrm>
          <a:custGeom>
            <a:avLst/>
            <a:gdLst>
              <a:gd name="G0" fmla="+- 0 0 0"/>
              <a:gd name="G1" fmla="+- -8758506 0 0"/>
              <a:gd name="G2" fmla="+- 0 0 -8758506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8758506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8758506"/>
              <a:gd name="G36" fmla="sin G34 -8758506"/>
              <a:gd name="G37" fmla="+/ -8758506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5050 w 21600"/>
              <a:gd name="T5" fmla="*/ 871 h 21600"/>
              <a:gd name="T6" fmla="*/ 5209 w 21600"/>
              <a:gd name="T7" fmla="*/ 4938 h 21600"/>
              <a:gd name="T8" fmla="*/ 12925 w 21600"/>
              <a:gd name="T9" fmla="*/ 5835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9412" y="5399"/>
                  <a:pt x="8077" y="5934"/>
                  <a:pt x="7073" y="6892"/>
                </a:cubicBezTo>
                <a:lnTo>
                  <a:pt x="3346" y="2984"/>
                </a:lnTo>
                <a:cubicBezTo>
                  <a:pt x="5354" y="1068"/>
                  <a:pt x="8024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37287" name="AutoShape 39"/>
          <p:cNvSpPr>
            <a:spLocks noChangeArrowheads="1"/>
          </p:cNvSpPr>
          <p:nvPr/>
        </p:nvSpPr>
        <p:spPr bwMode="auto">
          <a:xfrm>
            <a:off x="2627313" y="6310336"/>
            <a:ext cx="3744912" cy="404812"/>
          </a:xfrm>
          <a:prstGeom prst="flowChartTerminator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Allungamento della vita</a:t>
            </a:r>
          </a:p>
        </p:txBody>
      </p:sp>
      <p:sp>
        <p:nvSpPr>
          <p:cNvPr id="437288" name="AutoShape 40"/>
          <p:cNvSpPr>
            <a:spLocks noChangeArrowheads="1"/>
          </p:cNvSpPr>
          <p:nvPr/>
        </p:nvSpPr>
        <p:spPr bwMode="auto">
          <a:xfrm>
            <a:off x="4427538" y="5734050"/>
            <a:ext cx="431800" cy="504825"/>
          </a:xfrm>
          <a:prstGeom prst="downArrow">
            <a:avLst>
              <a:gd name="adj1" fmla="val 50000"/>
              <a:gd name="adj2" fmla="val 29228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37289" name="Line 41"/>
          <p:cNvSpPr>
            <a:spLocks noChangeShapeType="1"/>
          </p:cNvSpPr>
          <p:nvPr/>
        </p:nvSpPr>
        <p:spPr bwMode="auto">
          <a:xfrm>
            <a:off x="1258888" y="2492375"/>
            <a:ext cx="0" cy="431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437290" name="Line 42"/>
          <p:cNvSpPr>
            <a:spLocks noChangeShapeType="1"/>
          </p:cNvSpPr>
          <p:nvPr/>
        </p:nvSpPr>
        <p:spPr bwMode="auto">
          <a:xfrm>
            <a:off x="1258888" y="3716338"/>
            <a:ext cx="0" cy="433387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437291" name="Line 43"/>
          <p:cNvSpPr>
            <a:spLocks noChangeShapeType="1"/>
          </p:cNvSpPr>
          <p:nvPr/>
        </p:nvSpPr>
        <p:spPr bwMode="auto">
          <a:xfrm>
            <a:off x="1258888" y="4941888"/>
            <a:ext cx="0" cy="3587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437292" name="Line 44"/>
          <p:cNvSpPr>
            <a:spLocks noChangeShapeType="1"/>
          </p:cNvSpPr>
          <p:nvPr/>
        </p:nvSpPr>
        <p:spPr bwMode="auto">
          <a:xfrm>
            <a:off x="2482850" y="1989138"/>
            <a:ext cx="86518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437293" name="Line 45"/>
          <p:cNvSpPr>
            <a:spLocks noChangeShapeType="1"/>
          </p:cNvSpPr>
          <p:nvPr/>
        </p:nvSpPr>
        <p:spPr bwMode="auto">
          <a:xfrm flipH="1">
            <a:off x="3995738" y="2492375"/>
            <a:ext cx="215900" cy="2159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437294" name="Line 46"/>
          <p:cNvSpPr>
            <a:spLocks noChangeShapeType="1"/>
          </p:cNvSpPr>
          <p:nvPr/>
        </p:nvSpPr>
        <p:spPr bwMode="auto">
          <a:xfrm>
            <a:off x="5003800" y="2492375"/>
            <a:ext cx="288925" cy="2159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437295" name="Line 47"/>
          <p:cNvSpPr>
            <a:spLocks noChangeShapeType="1"/>
          </p:cNvSpPr>
          <p:nvPr/>
        </p:nvSpPr>
        <p:spPr bwMode="auto">
          <a:xfrm>
            <a:off x="5795963" y="1989138"/>
            <a:ext cx="863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437298" name="AutoShape 50"/>
          <p:cNvSpPr>
            <a:spLocks noChangeArrowheads="1"/>
          </p:cNvSpPr>
          <p:nvPr/>
        </p:nvSpPr>
        <p:spPr bwMode="auto">
          <a:xfrm>
            <a:off x="7164388" y="3068638"/>
            <a:ext cx="215900" cy="574675"/>
          </a:xfrm>
          <a:prstGeom prst="curvedRightArrow">
            <a:avLst>
              <a:gd name="adj1" fmla="val 53235"/>
              <a:gd name="adj2" fmla="val 106471"/>
              <a:gd name="adj3" fmla="val 3333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37299" name="AutoShape 51"/>
          <p:cNvSpPr>
            <a:spLocks noChangeArrowheads="1"/>
          </p:cNvSpPr>
          <p:nvPr/>
        </p:nvSpPr>
        <p:spPr bwMode="auto">
          <a:xfrm>
            <a:off x="7164388" y="4868863"/>
            <a:ext cx="215900" cy="504825"/>
          </a:xfrm>
          <a:prstGeom prst="curvedRightArrow">
            <a:avLst>
              <a:gd name="adj1" fmla="val 46765"/>
              <a:gd name="adj2" fmla="val 93529"/>
              <a:gd name="adj3" fmla="val 33088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37300" name="AutoShape 52"/>
          <p:cNvSpPr>
            <a:spLocks noChangeArrowheads="1"/>
          </p:cNvSpPr>
          <p:nvPr/>
        </p:nvSpPr>
        <p:spPr bwMode="auto">
          <a:xfrm>
            <a:off x="7164388" y="3860800"/>
            <a:ext cx="215900" cy="576263"/>
          </a:xfrm>
          <a:prstGeom prst="curvedRightArrow">
            <a:avLst>
              <a:gd name="adj1" fmla="val 53382"/>
              <a:gd name="adj2" fmla="val 106765"/>
              <a:gd name="adj3" fmla="val 3333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37301" name="AutoShape 53"/>
          <p:cNvSpPr>
            <a:spLocks noChangeArrowheads="1"/>
          </p:cNvSpPr>
          <p:nvPr/>
        </p:nvSpPr>
        <p:spPr bwMode="auto">
          <a:xfrm rot="5907913">
            <a:off x="7119144" y="2566194"/>
            <a:ext cx="288925" cy="287337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37302" name="AutoShape 54"/>
          <p:cNvSpPr>
            <a:spLocks noChangeArrowheads="1"/>
          </p:cNvSpPr>
          <p:nvPr/>
        </p:nvSpPr>
        <p:spPr bwMode="auto">
          <a:xfrm>
            <a:off x="7164388" y="5734050"/>
            <a:ext cx="215900" cy="504825"/>
          </a:xfrm>
          <a:prstGeom prst="curvedRightArrow">
            <a:avLst>
              <a:gd name="adj1" fmla="val 46765"/>
              <a:gd name="adj2" fmla="val 93529"/>
              <a:gd name="adj3" fmla="val 33088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37303" name="Line 55"/>
          <p:cNvSpPr>
            <a:spLocks noChangeShapeType="1"/>
          </p:cNvSpPr>
          <p:nvPr/>
        </p:nvSpPr>
        <p:spPr bwMode="auto">
          <a:xfrm flipH="1" flipV="1">
            <a:off x="3132138" y="260350"/>
            <a:ext cx="215900" cy="2159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437304" name="Line 56"/>
          <p:cNvSpPr>
            <a:spLocks noChangeShapeType="1"/>
          </p:cNvSpPr>
          <p:nvPr/>
        </p:nvSpPr>
        <p:spPr bwMode="auto">
          <a:xfrm flipH="1">
            <a:off x="3132138" y="476250"/>
            <a:ext cx="215900" cy="360363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437305" name="Line 57"/>
          <p:cNvSpPr>
            <a:spLocks noChangeShapeType="1"/>
          </p:cNvSpPr>
          <p:nvPr/>
        </p:nvSpPr>
        <p:spPr bwMode="auto">
          <a:xfrm flipV="1">
            <a:off x="6156325" y="333375"/>
            <a:ext cx="144463" cy="142875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437306" name="Line 58"/>
          <p:cNvSpPr>
            <a:spLocks noChangeShapeType="1"/>
          </p:cNvSpPr>
          <p:nvPr/>
        </p:nvSpPr>
        <p:spPr bwMode="auto">
          <a:xfrm>
            <a:off x="6156325" y="476250"/>
            <a:ext cx="144463" cy="288925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437307" name="Line 59"/>
          <p:cNvSpPr>
            <a:spLocks noChangeShapeType="1"/>
          </p:cNvSpPr>
          <p:nvPr/>
        </p:nvSpPr>
        <p:spPr bwMode="auto">
          <a:xfrm flipH="1">
            <a:off x="2484438" y="909638"/>
            <a:ext cx="2160587" cy="6477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37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437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437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500"/>
                                        <p:tgtEl>
                                          <p:spTgt spid="437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500"/>
                                        <p:tgtEl>
                                          <p:spTgt spid="437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43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437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437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437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7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7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7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7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437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43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500"/>
                                        <p:tgtEl>
                                          <p:spTgt spid="437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0" dur="500"/>
                                        <p:tgtEl>
                                          <p:spTgt spid="43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3" dur="500"/>
                                        <p:tgtEl>
                                          <p:spTgt spid="437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8" dur="500"/>
                                        <p:tgtEl>
                                          <p:spTgt spid="43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1" dur="500"/>
                                        <p:tgtEl>
                                          <p:spTgt spid="437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6" dur="500"/>
                                        <p:tgtEl>
                                          <p:spTgt spid="43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0" dur="500"/>
                                        <p:tgtEl>
                                          <p:spTgt spid="43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5" dur="500"/>
                                        <p:tgtEl>
                                          <p:spTgt spid="43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8" dur="500"/>
                                        <p:tgtEl>
                                          <p:spTgt spid="43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1" dur="500"/>
                                        <p:tgtEl>
                                          <p:spTgt spid="43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4" dur="500"/>
                                        <p:tgtEl>
                                          <p:spTgt spid="43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9" dur="500"/>
                                        <p:tgtEl>
                                          <p:spTgt spid="43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3" dur="500"/>
                                        <p:tgtEl>
                                          <p:spTgt spid="437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8" dur="500"/>
                                        <p:tgtEl>
                                          <p:spTgt spid="43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1" dur="500"/>
                                        <p:tgtEl>
                                          <p:spTgt spid="437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6" dur="500"/>
                                        <p:tgtEl>
                                          <p:spTgt spid="437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9" dur="500"/>
                                        <p:tgtEl>
                                          <p:spTgt spid="437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4" dur="500"/>
                                        <p:tgtEl>
                                          <p:spTgt spid="43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7" dur="500"/>
                                        <p:tgtEl>
                                          <p:spTgt spid="437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2" dur="500"/>
                                        <p:tgtEl>
                                          <p:spTgt spid="43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5" dur="500"/>
                                        <p:tgtEl>
                                          <p:spTgt spid="437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0" dur="500"/>
                                        <p:tgtEl>
                                          <p:spTgt spid="437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3" dur="500"/>
                                        <p:tgtEl>
                                          <p:spTgt spid="437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37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37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3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37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37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3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37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37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37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437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9" dur="500"/>
                                        <p:tgtEl>
                                          <p:spTgt spid="43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4" dur="500"/>
                                        <p:tgtEl>
                                          <p:spTgt spid="43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7" dur="2000" fill="hold"/>
                                        <p:tgtEl>
                                          <p:spTgt spid="4372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2" grpId="0" animBg="1"/>
      <p:bldP spid="437254" grpId="0" animBg="1"/>
      <p:bldP spid="437255" grpId="0" animBg="1"/>
      <p:bldP spid="437256" grpId="0" animBg="1"/>
      <p:bldP spid="437253" grpId="0" animBg="1"/>
      <p:bldP spid="437261" grpId="0" animBg="1"/>
      <p:bldP spid="437263" grpId="0" animBg="1"/>
      <p:bldP spid="437264" grpId="0" animBg="1"/>
      <p:bldP spid="437265" grpId="0" animBg="1"/>
      <p:bldP spid="437266" grpId="0" animBg="1"/>
      <p:bldP spid="437268" grpId="0" animBg="1"/>
      <p:bldP spid="437269" grpId="0" animBg="1"/>
      <p:bldP spid="437271" grpId="0" animBg="1"/>
      <p:bldP spid="437272" grpId="0" animBg="1"/>
      <p:bldP spid="437273" grpId="0" animBg="1"/>
      <p:bldP spid="437274" grpId="0" animBg="1"/>
      <p:bldP spid="437276" grpId="0" animBg="1"/>
      <p:bldP spid="437278" grpId="0" animBg="1"/>
      <p:bldP spid="437279" grpId="0" animBg="1"/>
      <p:bldP spid="437280" grpId="0" animBg="1"/>
      <p:bldP spid="437283" grpId="0" animBg="1"/>
      <p:bldP spid="437286" grpId="0" animBg="1"/>
      <p:bldP spid="437287" grpId="0" animBg="1"/>
      <p:bldP spid="437287" grpId="1" animBg="1"/>
      <p:bldP spid="437288" grpId="0" animBg="1"/>
      <p:bldP spid="437289" grpId="0" animBg="1"/>
      <p:bldP spid="437290" grpId="0" animBg="1"/>
      <p:bldP spid="437291" grpId="0" animBg="1"/>
      <p:bldP spid="437292" grpId="0" animBg="1"/>
      <p:bldP spid="437293" grpId="0" animBg="1"/>
      <p:bldP spid="437294" grpId="0" animBg="1"/>
      <p:bldP spid="437295" grpId="0" animBg="1"/>
      <p:bldP spid="437298" grpId="0" animBg="1"/>
      <p:bldP spid="437299" grpId="0" animBg="1"/>
      <p:bldP spid="437300" grpId="0" animBg="1"/>
      <p:bldP spid="437301" grpId="0" animBg="1"/>
      <p:bldP spid="437302" grpId="0" animBg="1"/>
      <p:bldP spid="437303" grpId="0" animBg="1"/>
      <p:bldP spid="437304" grpId="0" animBg="1"/>
      <p:bldP spid="437305" grpId="0" animBg="1"/>
      <p:bldP spid="437306" grpId="0" animBg="1"/>
      <p:bldP spid="43730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itolo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/>
          <a:lstStyle/>
          <a:p>
            <a:r>
              <a:rPr lang="it-IT" dirty="0"/>
              <a:t>Grazie!</a:t>
            </a:r>
          </a:p>
        </p:txBody>
      </p:sp>
      <p:pic>
        <p:nvPicPr>
          <p:cNvPr id="3074" name="Picture 2" descr="http://1.bp.blogspot.com/-uvi2IqXc5HA/T0onkS4zjNI/AAAAAAAADGI/TARylMvZjoM/s1600/evolu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168" y="2470026"/>
            <a:ext cx="8883230" cy="3357736"/>
          </a:xfrm>
          <a:prstGeom prst="rect">
            <a:avLst/>
          </a:prstGeom>
          <a:noFill/>
        </p:spPr>
      </p:pic>
      <p:grpSp>
        <p:nvGrpSpPr>
          <p:cNvPr id="4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9875" y="1458913"/>
            <a:ext cx="6156325" cy="434356"/>
          </a:xfrm>
        </p:spPr>
        <p:txBody>
          <a:bodyPr anchor="t"/>
          <a:lstStyle/>
          <a:p>
            <a:pPr algn="l"/>
            <a:r>
              <a:rPr lang="it-IT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Questa presentazione è stata elaborata da:</a:t>
            </a:r>
          </a:p>
        </p:txBody>
      </p:sp>
      <p:sp>
        <p:nvSpPr>
          <p:cNvPr id="3075" name="AutoShape 5"/>
          <p:cNvSpPr>
            <a:spLocks noGrp="1" noChangeArrowheads="1"/>
          </p:cNvSpPr>
          <p:nvPr>
            <p:ph type="subTitle" idx="1"/>
          </p:nvPr>
        </p:nvSpPr>
        <p:spPr>
          <a:xfrm>
            <a:off x="269875" y="2060848"/>
            <a:ext cx="8694613" cy="2571750"/>
          </a:xfrm>
          <a:prstGeom prst="wedgeRoundRectCallout">
            <a:avLst>
              <a:gd name="adj1" fmla="val -833"/>
              <a:gd name="adj2" fmla="val -59329"/>
              <a:gd name="adj3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2">
                  <a:alpha val="79999"/>
                </a:scheme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algn="l"/>
            <a:r>
              <a:rPr lang="it-IT" sz="4000" dirty="0">
                <a:latin typeface="High Tower Text" pitchFamily="18" charset="0"/>
              </a:rPr>
              <a:t>Studio Nutrizionistico</a:t>
            </a:r>
          </a:p>
          <a:p>
            <a:pPr algn="l"/>
            <a:r>
              <a:rPr lang="it-IT" sz="2800" dirty="0">
                <a:latin typeface="High Tower Text" pitchFamily="18" charset="0"/>
              </a:rPr>
              <a:t>Dr. Amedeo Serra</a:t>
            </a:r>
          </a:p>
          <a:p>
            <a:pPr algn="l"/>
            <a:r>
              <a:rPr lang="it-IT" sz="2000" dirty="0">
                <a:latin typeface="High Tower Text" pitchFamily="18" charset="0"/>
              </a:rPr>
              <a:t>Biologo, Specialista in Scienza dell’Alimentazione </a:t>
            </a:r>
          </a:p>
          <a:p>
            <a:pPr algn="l"/>
            <a:r>
              <a:rPr lang="it-IT" sz="2000" dirty="0">
                <a:latin typeface="High Tower Text" pitchFamily="18" charset="0"/>
              </a:rPr>
              <a:t>via Del Mare n.18/</a:t>
            </a:r>
            <a:r>
              <a:rPr lang="it-IT" sz="2000" dirty="0" err="1">
                <a:latin typeface="High Tower Text" pitchFamily="18" charset="0"/>
              </a:rPr>
              <a:t>f</a:t>
            </a:r>
            <a:r>
              <a:rPr lang="it-IT" sz="2000" dirty="0">
                <a:latin typeface="High Tower Text" pitchFamily="18" charset="0"/>
              </a:rPr>
              <a:t>    -  73100 Lecce (Italy)</a:t>
            </a:r>
          </a:p>
          <a:p>
            <a:pPr algn="l"/>
            <a:endParaRPr lang="it-IT" sz="300" dirty="0">
              <a:latin typeface="High Tower Text" pitchFamily="18" charset="0"/>
            </a:endParaRPr>
          </a:p>
          <a:p>
            <a:pPr algn="l"/>
            <a:r>
              <a:rPr lang="it-IT" sz="1800" dirty="0" err="1">
                <a:latin typeface="High Tower Text" pitchFamily="18" charset="0"/>
              </a:rPr>
              <a:t>cell</a:t>
            </a:r>
            <a:r>
              <a:rPr lang="it-IT" sz="1800" dirty="0">
                <a:latin typeface="High Tower Text" pitchFamily="18" charset="0"/>
              </a:rPr>
              <a:t>. (+39) 338 5260259   - e-mail: </a:t>
            </a:r>
            <a:r>
              <a:rPr lang="it-IT" sz="1800" dirty="0" err="1">
                <a:latin typeface="High Tower Text" pitchFamily="18" charset="0"/>
              </a:rPr>
              <a:t>info@scienzadellalimentazione.it</a:t>
            </a:r>
            <a:endParaRPr lang="it-IT" sz="1800" dirty="0">
              <a:latin typeface="High Tower Text" pitchFamily="18" charset="0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0" y="4706498"/>
            <a:ext cx="9144000" cy="954750"/>
          </a:xfrm>
          <a:prstGeom prst="rect">
            <a:avLst/>
          </a:prstGeom>
          <a:blipFill dpi="0" rotWithShape="1">
            <a:blip r:embed="rId2" cstate="print">
              <a:alphaModFix amt="9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PRESENTE LAVORO DIDATTICO è COPERTO da COPYRIGHT</a:t>
            </a:r>
          </a:p>
          <a:p>
            <a:pPr algn="ctr"/>
            <a:r>
              <a:rPr lang="it-IT" sz="1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E’ ad esclusiva disposizione degli studenti del corso di alimentazione del prof  A. Serra.</a:t>
            </a:r>
          </a:p>
          <a:p>
            <a:pPr algn="ctr"/>
            <a:r>
              <a:rPr lang="it-IT" sz="1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È vietata </a:t>
            </a:r>
            <a:r>
              <a:rPr lang="it-IT" sz="14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diffusione e riproduzione </a:t>
            </a:r>
            <a:r>
              <a:rPr lang="it-IT" sz="1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qualunque forma </a:t>
            </a:r>
          </a:p>
          <a:p>
            <a:pPr algn="ctr"/>
            <a:r>
              <a:rPr lang="it-IT" sz="1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 ogni altro uso che non sia lo studio nell’ambito del corso suddetto.</a:t>
            </a:r>
          </a:p>
        </p:txBody>
      </p:sp>
      <p:pic>
        <p:nvPicPr>
          <p:cNvPr id="3077" name="Picture 7" descr="AG00013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105" y="1676091"/>
            <a:ext cx="2105350" cy="164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" descr="G:\1 AME 2011_08 in poi\1Documenti\www_scienzadellalimentazione Varie\banner_senza_scritte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8" y="1588"/>
            <a:ext cx="909478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117607"/>
            <a:ext cx="9144000" cy="695769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it-IT" sz="1400" b="1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Alcune immagini sono tratte da internet; qualora non fossero di libero dominio e </a:t>
            </a:r>
          </a:p>
          <a:p>
            <a:pPr algn="ctr" eaLnBrk="1" hangingPunct="1">
              <a:lnSpc>
                <a:spcPct val="150000"/>
              </a:lnSpc>
            </a:pPr>
            <a:r>
              <a:rPr lang="it-IT" sz="1400" b="1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caso di segnalazione saranno immediatamente rimosse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4867829C-E570-262A-C364-E6AA99F3D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5496" y="5661248"/>
            <a:ext cx="9179496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eaLnBrk="1" hangingPunct="1"/>
            <a:r>
              <a:rPr lang="it-IT" sz="11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PRESENTE DOCUMENTO CONTIENE SOLO SEMPLICI SCHEMI E RISULTA INCOMPLETO SE NON E’ ACCOMPAGNATO DA UNA PRESENTAZIONE ORALE E DA RELATIVA DISCUSSIONE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ttangolo 6"/>
          <p:cNvSpPr/>
          <p:nvPr/>
        </p:nvSpPr>
        <p:spPr>
          <a:xfrm>
            <a:off x="0" y="857232"/>
            <a:ext cx="9144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rgbClr val="FF0000"/>
                </a:solidFill>
              </a:rPr>
              <a:t>MESOZOICO</a:t>
            </a:r>
          </a:p>
          <a:p>
            <a:r>
              <a:rPr lang="it-IT" sz="1600" dirty="0"/>
              <a:t> </a:t>
            </a:r>
          </a:p>
          <a:p>
            <a:r>
              <a:rPr lang="it-IT" sz="1600" b="1" dirty="0"/>
              <a:t>Triassico</a:t>
            </a:r>
          </a:p>
          <a:p>
            <a:r>
              <a:rPr lang="it-IT" sz="1600" dirty="0"/>
              <a:t>L'inizio dell'era mesozoica, circa 225 milioni di anni fa, è contrassegnato dalla ricomparsa di </a:t>
            </a:r>
            <a:r>
              <a:rPr lang="it-IT" sz="1600" dirty="0" err="1"/>
              <a:t>Gondwana</a:t>
            </a:r>
            <a:r>
              <a:rPr lang="it-IT" sz="1600" dirty="0"/>
              <a:t>, dovuta alla spaccatura di Pangea in due supercontinenti: uno settentrionale (</a:t>
            </a:r>
            <a:r>
              <a:rPr lang="it-IT" sz="1600" dirty="0" err="1"/>
              <a:t>Laurasia</a:t>
            </a:r>
            <a:r>
              <a:rPr lang="it-IT" sz="1600" dirty="0"/>
              <a:t>) e uno meridionale. Le forme di vita cambiarono nettamente: </a:t>
            </a:r>
            <a:r>
              <a:rPr lang="it-IT" sz="1600" b="1" dirty="0">
                <a:solidFill>
                  <a:srgbClr val="FF0000"/>
                </a:solidFill>
              </a:rPr>
              <a:t>comparvero i primi mammiferi</a:t>
            </a:r>
            <a:r>
              <a:rPr lang="it-IT" sz="1600" dirty="0"/>
              <a:t>, ma soprattutto i dinosauri e le tartarughe, che valsero al Mesozoico il nome di "</a:t>
            </a:r>
            <a:r>
              <a:rPr lang="it-IT" sz="1600" b="1" i="1" dirty="0">
                <a:solidFill>
                  <a:srgbClr val="FF0000"/>
                </a:solidFill>
              </a:rPr>
              <a:t>era dei rettili</a:t>
            </a:r>
            <a:r>
              <a:rPr lang="it-IT" sz="1600" dirty="0"/>
              <a:t>". </a:t>
            </a:r>
          </a:p>
          <a:p>
            <a:r>
              <a:rPr lang="it-IT" sz="1600" dirty="0"/>
              <a:t>Nel regno vegetale, apparvero nuove famiglie di </a:t>
            </a:r>
            <a:r>
              <a:rPr lang="it-IT" sz="1600" dirty="0" err="1"/>
              <a:t>pteridosperme</a:t>
            </a:r>
            <a:r>
              <a:rPr lang="it-IT" sz="1600" dirty="0"/>
              <a:t>, conifere, </a:t>
            </a:r>
            <a:r>
              <a:rPr lang="it-IT" sz="1600" dirty="0" err="1"/>
              <a:t>cicadine</a:t>
            </a:r>
            <a:r>
              <a:rPr lang="it-IT" sz="1600" dirty="0"/>
              <a:t> e </a:t>
            </a:r>
            <a:r>
              <a:rPr lang="it-IT" sz="1600" dirty="0" err="1"/>
              <a:t>ginkgoali</a:t>
            </a:r>
            <a:r>
              <a:rPr lang="it-IT" sz="1600" dirty="0"/>
              <a:t>.</a:t>
            </a:r>
          </a:p>
          <a:p>
            <a:r>
              <a:rPr lang="it-IT" sz="1600" dirty="0"/>
              <a:t> </a:t>
            </a:r>
          </a:p>
          <a:p>
            <a:r>
              <a:rPr lang="it-IT" sz="1600" b="1" dirty="0"/>
              <a:t>Giurassico</a:t>
            </a:r>
          </a:p>
          <a:p>
            <a:r>
              <a:rPr lang="it-IT" sz="1600" dirty="0"/>
              <a:t>Il Giurassico, che si concluse circa 136 milioni di anni fa, vide la </a:t>
            </a:r>
            <a:r>
              <a:rPr lang="it-IT" sz="1600" dirty="0" err="1"/>
              <a:t>riframmentazione</a:t>
            </a:r>
            <a:r>
              <a:rPr lang="it-IT" sz="1600" dirty="0"/>
              <a:t> di </a:t>
            </a:r>
            <a:r>
              <a:rPr lang="it-IT" sz="1600" dirty="0" err="1"/>
              <a:t>Gondwana</a:t>
            </a:r>
            <a:r>
              <a:rPr lang="it-IT" sz="1600" dirty="0"/>
              <a:t>, l'espansione dell'Atlantico settentrionale e la nascita di quello meridionale. I dinosauri giganti dominavano la terraferma, mentre aumentava il numero di rettili marini, come ittiosauri e plesiosauri. Comparvero uccelli primitivi e coralli di tipo moderno. Tra gli artropodi si </a:t>
            </a:r>
            <a:r>
              <a:rPr lang="it-IT" sz="1600" dirty="0" err="1"/>
              <a:t>evolvettero</a:t>
            </a:r>
            <a:r>
              <a:rPr lang="it-IT" sz="1600" dirty="0"/>
              <a:t> animali simili a granchi e ad aragoste.</a:t>
            </a:r>
          </a:p>
          <a:p>
            <a:r>
              <a:rPr lang="it-IT" sz="1600" dirty="0"/>
              <a:t> </a:t>
            </a:r>
          </a:p>
          <a:p>
            <a:r>
              <a:rPr lang="it-IT" sz="1600" b="1" dirty="0"/>
              <a:t>Cretaceo</a:t>
            </a:r>
          </a:p>
          <a:p>
            <a:r>
              <a:rPr lang="it-IT" sz="1600" dirty="0"/>
              <a:t>Durante il Cretaceo, che si estende da circa 136 a 65 milioni di anni fa, i dinosauri </a:t>
            </a:r>
            <a:r>
              <a:rPr lang="it-IT" sz="1600" dirty="0" err="1"/>
              <a:t>evolvettero</a:t>
            </a:r>
            <a:r>
              <a:rPr lang="it-IT" sz="1600" dirty="0"/>
              <a:t> in forme altamente specializzate, ma scomparvero improvvisamente al termine del periodo, insieme a molte altre forme di vita. I cambiamenti che ebbero luogo nel regno vegetale sono i più cospicui mai verificatisi nel mondo organico in tutta la storia della Terra. </a:t>
            </a:r>
          </a:p>
          <a:p>
            <a:r>
              <a:rPr lang="it-IT" sz="1600" dirty="0"/>
              <a:t>Nell'ultima parte del periodo comparvero le angiosperme (piante con fiore).</a:t>
            </a:r>
          </a:p>
          <a:p>
            <a:endParaRPr lang="it-IT" sz="1600" dirty="0"/>
          </a:p>
        </p:txBody>
      </p:sp>
      <p:sp>
        <p:nvSpPr>
          <p:cNvPr id="8" name="Titolo 8"/>
          <p:cNvSpPr>
            <a:spLocks noGrp="1"/>
          </p:cNvSpPr>
          <p:nvPr>
            <p:ph type="title"/>
          </p:nvPr>
        </p:nvSpPr>
        <p:spPr>
          <a:xfrm>
            <a:off x="571472" y="-27384"/>
            <a:ext cx="7772400" cy="550984"/>
          </a:xfrm>
        </p:spPr>
        <p:txBody>
          <a:bodyPr/>
          <a:lstStyle/>
          <a:p>
            <a:r>
              <a:rPr lang="it-IT" sz="3200" b="1" dirty="0">
                <a:solidFill>
                  <a:srgbClr val="FF0000"/>
                </a:solidFill>
                <a:latin typeface="Centaur" pitchFamily="18" charset="0"/>
              </a:rPr>
              <a:t>Ere geologiche</a:t>
            </a:r>
            <a:endParaRPr lang="it-IT" sz="5400" b="1" dirty="0">
              <a:solidFill>
                <a:srgbClr val="FF0000"/>
              </a:solidFill>
              <a:latin typeface="Centau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ttangolo 6"/>
          <p:cNvSpPr/>
          <p:nvPr/>
        </p:nvSpPr>
        <p:spPr>
          <a:xfrm>
            <a:off x="0" y="857232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rgbClr val="FF0000"/>
                </a:solidFill>
              </a:rPr>
              <a:t>CENOZOICO</a:t>
            </a:r>
          </a:p>
          <a:p>
            <a:r>
              <a:rPr lang="it-IT" sz="1600" dirty="0"/>
              <a:t> </a:t>
            </a:r>
          </a:p>
          <a:p>
            <a:r>
              <a:rPr lang="it-IT" sz="1600" b="1" dirty="0"/>
              <a:t>Terziario</a:t>
            </a:r>
          </a:p>
          <a:p>
            <a:r>
              <a:rPr lang="it-IT" sz="1600" dirty="0"/>
              <a:t>Il Terziario, concluso circa 1,8 milioni di anni fa, fu caratterizzato da forme di vita marine e terrestri più simili a quelle dei nostri giorni. La vegetazione erbacea ebbe una grande diffusione, e ciò determinò netti cambiamenti nella dentatura degli erbivori. Con la scomparsa della maggior parte dei rettili alla fine dell'era precedente, i mammiferi divennero le forme di vita dominanti; si svilupparono piccoli animali simili a cavalli, e rinoceronti, tapiri, ruminanti, balene e i predecessori degli elefanti. </a:t>
            </a:r>
          </a:p>
          <a:p>
            <a:r>
              <a:rPr lang="it-IT" sz="1600" dirty="0"/>
              <a:t>Nell'Oligocene apparvero membri delle famiglie dei canidi e dei felidi, come pure alcune specie di scimmie. </a:t>
            </a:r>
          </a:p>
          <a:p>
            <a:r>
              <a:rPr lang="it-IT" sz="1600" dirty="0"/>
              <a:t>Nel Miocene si diffusero i marsupiali e </a:t>
            </a:r>
            <a:r>
              <a:rPr lang="it-IT" sz="1600" b="1" dirty="0">
                <a:solidFill>
                  <a:srgbClr val="FF0000"/>
                </a:solidFill>
              </a:rPr>
              <a:t>comparvero le prime scimmie antropomorfe</a:t>
            </a:r>
            <a:r>
              <a:rPr lang="it-IT" sz="1600" dirty="0"/>
              <a:t>. </a:t>
            </a:r>
          </a:p>
          <a:p>
            <a:r>
              <a:rPr lang="it-IT" sz="1600" dirty="0"/>
              <a:t>Nel Pliocene i mammiferi placentati raggiunsero il loro apice in quanto a numero e varietà di specie.</a:t>
            </a:r>
          </a:p>
          <a:p>
            <a:r>
              <a:rPr lang="it-IT" sz="1600" dirty="0"/>
              <a:t> </a:t>
            </a:r>
          </a:p>
          <a:p>
            <a:r>
              <a:rPr lang="it-IT" sz="1600" b="1" dirty="0"/>
              <a:t>Quaternario</a:t>
            </a:r>
          </a:p>
          <a:p>
            <a:r>
              <a:rPr lang="it-IT" sz="1600" dirty="0"/>
              <a:t>Nel corso del Quaternario, iniziato circa 1,8 milioni di anni fa, coltri glaciali continentali intermittenti ricoprirono gran parte dell'emisfero settentrionale. </a:t>
            </a:r>
          </a:p>
          <a:p>
            <a:r>
              <a:rPr lang="it-IT" sz="1600" dirty="0"/>
              <a:t>I resti fossili testimoniano inoltre la presenza di specie </a:t>
            </a:r>
            <a:r>
              <a:rPr lang="it-IT" sz="1600" dirty="0" err="1"/>
              <a:t>preumane</a:t>
            </a:r>
            <a:r>
              <a:rPr lang="it-IT" sz="1600" dirty="0"/>
              <a:t> in Africa centromeridionale, in Cina, e nell'isola di Giava, durante il Pleistocene inferiore e medio. </a:t>
            </a:r>
          </a:p>
          <a:p>
            <a:r>
              <a:rPr lang="it-IT" sz="1600" b="1" dirty="0">
                <a:solidFill>
                  <a:srgbClr val="FF0000"/>
                </a:solidFill>
              </a:rPr>
              <a:t>La specie umana moderna (</a:t>
            </a:r>
            <a:r>
              <a:rPr lang="it-IT" sz="1600" b="1" i="1" dirty="0">
                <a:solidFill>
                  <a:srgbClr val="FF0000"/>
                </a:solidFill>
              </a:rPr>
              <a:t>Homo sapiens</a:t>
            </a:r>
            <a:r>
              <a:rPr lang="it-IT" sz="1600" b="1" dirty="0">
                <a:solidFill>
                  <a:srgbClr val="FF0000"/>
                </a:solidFill>
              </a:rPr>
              <a:t>) comparve alla fine del Pleistocene</a:t>
            </a:r>
            <a:r>
              <a:rPr lang="it-IT" sz="1600" dirty="0"/>
              <a:t>. </a:t>
            </a:r>
          </a:p>
          <a:p>
            <a:r>
              <a:rPr lang="it-IT" sz="1600" dirty="0"/>
              <a:t>Alla fine dell'ultimo ritiro glaciale ha inizio l'ultima suddivisione della Scala dei tempi geologici: l'Olocene.</a:t>
            </a:r>
          </a:p>
        </p:txBody>
      </p:sp>
      <p:sp>
        <p:nvSpPr>
          <p:cNvPr id="8" name="Titolo 8"/>
          <p:cNvSpPr>
            <a:spLocks noGrp="1"/>
          </p:cNvSpPr>
          <p:nvPr>
            <p:ph type="title"/>
          </p:nvPr>
        </p:nvSpPr>
        <p:spPr>
          <a:xfrm>
            <a:off x="571472" y="-27384"/>
            <a:ext cx="7772400" cy="550984"/>
          </a:xfrm>
        </p:spPr>
        <p:txBody>
          <a:bodyPr/>
          <a:lstStyle/>
          <a:p>
            <a:r>
              <a:rPr lang="it-IT" sz="3200" b="1" dirty="0">
                <a:solidFill>
                  <a:srgbClr val="FF0000"/>
                </a:solidFill>
                <a:latin typeface="Centaur" pitchFamily="18" charset="0"/>
              </a:rPr>
              <a:t>Ere geologiche</a:t>
            </a:r>
            <a:endParaRPr lang="it-IT" sz="5400" b="1" dirty="0">
              <a:solidFill>
                <a:srgbClr val="FF0000"/>
              </a:solidFill>
              <a:latin typeface="Centau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ttangolo 6"/>
          <p:cNvSpPr/>
          <p:nvPr/>
        </p:nvSpPr>
        <p:spPr>
          <a:xfrm>
            <a:off x="5214942" y="428604"/>
            <a:ext cx="36433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SzPct val="80000"/>
              <a:tabLst>
                <a:tab pos="4572000" algn="l"/>
              </a:tabLst>
            </a:pPr>
            <a:r>
              <a:rPr lang="it-IT" sz="4000" dirty="0">
                <a:latin typeface="Garamond" pitchFamily="18" charset="0"/>
                <a:ea typeface="Verdana" pitchFamily="34" charset="0"/>
                <a:cs typeface="Verdana" pitchFamily="34" charset="0"/>
              </a:rPr>
              <a:t>Primi ominidi 4.000.000 </a:t>
            </a:r>
            <a:r>
              <a:rPr lang="it-IT" sz="4000" dirty="0" err="1">
                <a:latin typeface="Garamond" pitchFamily="18" charset="0"/>
                <a:ea typeface="Verdana" pitchFamily="34" charset="0"/>
                <a:cs typeface="Verdana" pitchFamily="34" charset="0"/>
              </a:rPr>
              <a:t>aa</a:t>
            </a:r>
            <a:r>
              <a:rPr lang="it-IT" sz="4000" dirty="0">
                <a:latin typeface="Garamond" pitchFamily="18" charset="0"/>
                <a:ea typeface="Verdana" pitchFamily="34" charset="0"/>
                <a:cs typeface="Verdana" pitchFamily="34" charset="0"/>
              </a:rPr>
              <a:t> fa</a:t>
            </a:r>
          </a:p>
        </p:txBody>
      </p:sp>
      <p:sp>
        <p:nvSpPr>
          <p:cNvPr id="8" name="Titolo 8"/>
          <p:cNvSpPr>
            <a:spLocks noGrp="1"/>
          </p:cNvSpPr>
          <p:nvPr>
            <p:ph type="title"/>
          </p:nvPr>
        </p:nvSpPr>
        <p:spPr>
          <a:xfrm>
            <a:off x="142844" y="71414"/>
            <a:ext cx="2857520" cy="857256"/>
          </a:xfrm>
        </p:spPr>
        <p:txBody>
          <a:bodyPr/>
          <a:lstStyle/>
          <a:p>
            <a:pPr algn="l"/>
            <a:r>
              <a:rPr lang="it-IT" sz="5400" b="1" dirty="0">
                <a:solidFill>
                  <a:srgbClr val="FF0000"/>
                </a:solidFill>
                <a:latin typeface="Centaur" pitchFamily="18" charset="0"/>
              </a:rPr>
              <a:t>Preistoria</a:t>
            </a:r>
          </a:p>
        </p:txBody>
      </p:sp>
      <p:sp>
        <p:nvSpPr>
          <p:cNvPr id="9" name="Titolo 8"/>
          <p:cNvSpPr txBox="1">
            <a:spLocks/>
          </p:cNvSpPr>
          <p:nvPr/>
        </p:nvSpPr>
        <p:spPr bwMode="auto">
          <a:xfrm>
            <a:off x="-32" y="2714620"/>
            <a:ext cx="200026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aur" pitchFamily="18" charset="0"/>
                <a:ea typeface="+mj-ea"/>
                <a:cs typeface="+mj-cs"/>
              </a:rPr>
              <a:t>Storia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857388" y="2786058"/>
            <a:ext cx="33575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SzPct val="80000"/>
              <a:tabLst>
                <a:tab pos="4572000" algn="l"/>
              </a:tabLst>
            </a:pPr>
            <a:r>
              <a:rPr lang="it-IT" sz="3600" dirty="0">
                <a:latin typeface="Garamond" pitchFamily="18" charset="0"/>
                <a:ea typeface="Verdana" pitchFamily="34" charset="0"/>
                <a:cs typeface="Verdana" pitchFamily="34" charset="0"/>
              </a:rPr>
              <a:t>Inizio scrittura IV millennio a.C.</a:t>
            </a:r>
          </a:p>
        </p:txBody>
      </p:sp>
      <p:pic>
        <p:nvPicPr>
          <p:cNvPr id="2052" name="Picture 4" descr="http://cdn.blogosfere.it/mysterium/images/homo_sapien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214290"/>
            <a:ext cx="2431610" cy="1966902"/>
          </a:xfrm>
          <a:prstGeom prst="rect">
            <a:avLst/>
          </a:prstGeom>
          <a:noFill/>
        </p:spPr>
      </p:pic>
      <p:sp>
        <p:nvSpPr>
          <p:cNvPr id="13" name="Rettangolo 12"/>
          <p:cNvSpPr/>
          <p:nvPr/>
        </p:nvSpPr>
        <p:spPr>
          <a:xfrm>
            <a:off x="3000364" y="2143116"/>
            <a:ext cx="109677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600" dirty="0"/>
              <a:t>http://mysterium.blogosfere.it</a:t>
            </a:r>
            <a:endParaRPr lang="it-IT" sz="900" dirty="0"/>
          </a:p>
        </p:txBody>
      </p:sp>
      <p:pic>
        <p:nvPicPr>
          <p:cNvPr id="27650" name="Picture 2" descr="http://www.luzappy.eu/latino_terzad/alfabeto-fenici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2714620"/>
            <a:ext cx="3357586" cy="3358662"/>
          </a:xfrm>
          <a:prstGeom prst="rect">
            <a:avLst/>
          </a:prstGeom>
          <a:noFill/>
        </p:spPr>
      </p:pic>
      <p:sp>
        <p:nvSpPr>
          <p:cNvPr id="14" name="Rettangolo 13"/>
          <p:cNvSpPr/>
          <p:nvPr/>
        </p:nvSpPr>
        <p:spPr>
          <a:xfrm>
            <a:off x="8072462" y="6101854"/>
            <a:ext cx="97815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600" dirty="0"/>
              <a:t>http://geomodi.blogspot.it</a:t>
            </a:r>
            <a:endParaRPr lang="it-IT" sz="1000" dirty="0"/>
          </a:p>
        </p:txBody>
      </p:sp>
      <p:cxnSp>
        <p:nvCxnSpPr>
          <p:cNvPr id="16" name="Connettore 1 15"/>
          <p:cNvCxnSpPr/>
          <p:nvPr/>
        </p:nvCxnSpPr>
        <p:spPr bwMode="auto">
          <a:xfrm>
            <a:off x="0" y="2500306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build="p" bldLvl="5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ttangolo 6"/>
          <p:cNvSpPr/>
          <p:nvPr/>
        </p:nvSpPr>
        <p:spPr>
          <a:xfrm>
            <a:off x="0" y="1500174"/>
            <a:ext cx="9144000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SzPct val="80000"/>
              <a:buFont typeface="Wingdings" pitchFamily="2" charset="2"/>
              <a:buChar char="§"/>
            </a:pPr>
            <a:r>
              <a:rPr lang="it-IT" sz="2800" dirty="0">
                <a:latin typeface="Garamond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3200" b="1" dirty="0">
                <a:latin typeface="Garamond" pitchFamily="18" charset="0"/>
                <a:ea typeface="Verdana" pitchFamily="34" charset="0"/>
                <a:cs typeface="Verdana" pitchFamily="34" charset="0"/>
              </a:rPr>
              <a:t>Paleolitico</a:t>
            </a:r>
            <a:r>
              <a:rPr lang="it-IT" sz="2800" dirty="0">
                <a:latin typeface="Garamond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>
                <a:latin typeface="Garamond" pitchFamily="18" charset="0"/>
                <a:ea typeface="Verdana" pitchFamily="34" charset="0"/>
                <a:cs typeface="Verdana" pitchFamily="34" charset="0"/>
              </a:rPr>
              <a:t>(età della pietra antica) 	  </a:t>
            </a:r>
            <a:r>
              <a:rPr lang="it-IT" sz="2800" dirty="0">
                <a:latin typeface="Garamond" pitchFamily="18" charset="0"/>
                <a:ea typeface="Verdana" pitchFamily="34" charset="0"/>
                <a:cs typeface="Verdana" pitchFamily="34" charset="0"/>
              </a:rPr>
              <a:t>3 milioni di anni fa </a:t>
            </a:r>
          </a:p>
          <a:p>
            <a:pPr>
              <a:spcBef>
                <a:spcPts val="600"/>
              </a:spcBef>
              <a:buSzPct val="80000"/>
            </a:pPr>
            <a:r>
              <a:rPr lang="it-IT" sz="2400" dirty="0">
                <a:latin typeface="Garamond" pitchFamily="18" charset="0"/>
                <a:ea typeface="Verdana" pitchFamily="34" charset="0"/>
                <a:cs typeface="Verdana" pitchFamily="34" charset="0"/>
              </a:rPr>
              <a:t>                                                                             </a:t>
            </a:r>
            <a:r>
              <a:rPr lang="it-IT" sz="2400" dirty="0">
                <a:latin typeface="Garamond" pitchFamily="18" charset="0"/>
                <a:ea typeface="Verdana" pitchFamily="34" charset="0"/>
                <a:cs typeface="Verdana" pitchFamily="34" charset="0"/>
                <a:sym typeface="Wingdings"/>
              </a:rPr>
              <a:t></a:t>
            </a:r>
            <a:r>
              <a:rPr lang="it-IT" sz="2400" dirty="0">
                <a:latin typeface="Garamond" pitchFamily="18" charset="0"/>
                <a:ea typeface="Verdana" pitchFamily="34" charset="0"/>
                <a:cs typeface="Verdana" pitchFamily="34" charset="0"/>
              </a:rPr>
              <a:t>               </a:t>
            </a:r>
            <a:r>
              <a:rPr lang="it-IT" sz="1800" dirty="0">
                <a:latin typeface="Garamond" pitchFamily="18" charset="0"/>
                <a:ea typeface="Verdana" pitchFamily="34" charset="0"/>
                <a:cs typeface="Verdana" pitchFamily="34" charset="0"/>
              </a:rPr>
              <a:t> </a:t>
            </a:r>
            <a:endParaRPr lang="it-IT" sz="2400" dirty="0"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600"/>
              </a:spcBef>
              <a:buSzPct val="80000"/>
            </a:pPr>
            <a:r>
              <a:rPr lang="it-IT" sz="2800" dirty="0">
                <a:latin typeface="Garamond" pitchFamily="18" charset="0"/>
                <a:ea typeface="Verdana" pitchFamily="34" charset="0"/>
                <a:cs typeface="Verdana" pitchFamily="34" charset="0"/>
              </a:rPr>
              <a:t>					     12.000 anni fa	</a:t>
            </a:r>
          </a:p>
          <a:p>
            <a:pPr>
              <a:spcBef>
                <a:spcPts val="600"/>
              </a:spcBef>
              <a:buSzPct val="80000"/>
              <a:buFont typeface="Wingdings" pitchFamily="2" charset="2"/>
              <a:buChar char="§"/>
            </a:pPr>
            <a:r>
              <a:rPr lang="it-IT" sz="2800" dirty="0">
                <a:latin typeface="Garamond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3200" b="1" dirty="0">
                <a:latin typeface="Garamond" pitchFamily="18" charset="0"/>
                <a:ea typeface="Verdana" pitchFamily="34" charset="0"/>
                <a:cs typeface="Verdana" pitchFamily="34" charset="0"/>
              </a:rPr>
              <a:t>Mesolitico</a:t>
            </a:r>
            <a:r>
              <a:rPr lang="it-IT" sz="2800" dirty="0">
                <a:latin typeface="Garamond" pitchFamily="18" charset="0"/>
                <a:ea typeface="Verdana" pitchFamily="34" charset="0"/>
                <a:cs typeface="Verdana" pitchFamily="34" charset="0"/>
              </a:rPr>
              <a:t>				      </a:t>
            </a:r>
          </a:p>
          <a:p>
            <a:pPr>
              <a:spcBef>
                <a:spcPts val="600"/>
              </a:spcBef>
              <a:buSzPct val="80000"/>
            </a:pPr>
            <a:r>
              <a:rPr lang="it-IT" sz="1600" dirty="0">
                <a:latin typeface="Garamond" pitchFamily="18" charset="0"/>
                <a:ea typeface="Verdana" pitchFamily="34" charset="0"/>
                <a:cs typeface="Verdana" pitchFamily="34" charset="0"/>
                <a:sym typeface="Wingdings"/>
              </a:rPr>
              <a:t>                                                                                                                    </a:t>
            </a:r>
            <a:r>
              <a:rPr lang="it-IT" sz="2400" dirty="0">
                <a:latin typeface="Garamond" pitchFamily="18" charset="0"/>
                <a:ea typeface="Verdana" pitchFamily="34" charset="0"/>
                <a:cs typeface="Verdana" pitchFamily="34" charset="0"/>
                <a:sym typeface="Wingdings"/>
              </a:rPr>
              <a:t></a:t>
            </a:r>
            <a:endParaRPr lang="it-IT" sz="1600" dirty="0"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lvl="8">
              <a:spcBef>
                <a:spcPts val="600"/>
              </a:spcBef>
              <a:buSzPct val="80000"/>
            </a:pPr>
            <a:r>
              <a:rPr lang="it-IT" sz="2800" dirty="0">
                <a:latin typeface="Garamond" pitchFamily="18" charset="0"/>
                <a:ea typeface="Verdana" pitchFamily="34" charset="0"/>
                <a:cs typeface="Verdana" pitchFamily="34" charset="0"/>
              </a:rPr>
              <a:t>	       10.000 anni fa 	</a:t>
            </a:r>
            <a:endParaRPr lang="it-IT" dirty="0"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600"/>
              </a:spcBef>
              <a:buSzPct val="80000"/>
              <a:buFont typeface="Wingdings" pitchFamily="2" charset="2"/>
              <a:buChar char="§"/>
            </a:pPr>
            <a:r>
              <a:rPr lang="it-IT" sz="2800" dirty="0">
                <a:latin typeface="Garamond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3200" b="1" dirty="0">
                <a:latin typeface="Garamond" pitchFamily="18" charset="0"/>
                <a:ea typeface="Verdana" pitchFamily="34" charset="0"/>
                <a:cs typeface="Verdana" pitchFamily="34" charset="0"/>
              </a:rPr>
              <a:t>Neolitico</a:t>
            </a:r>
            <a:r>
              <a:rPr lang="it-IT" sz="2800" dirty="0">
                <a:latin typeface="Garamond" pitchFamily="18" charset="0"/>
                <a:ea typeface="Verdana" pitchFamily="34" charset="0"/>
                <a:cs typeface="Verdana" pitchFamily="34" charset="0"/>
              </a:rPr>
              <a:t>   </a:t>
            </a:r>
            <a:r>
              <a:rPr lang="it-IT" dirty="0">
                <a:latin typeface="Garamond" pitchFamily="18" charset="0"/>
                <a:ea typeface="Verdana" pitchFamily="34" charset="0"/>
                <a:cs typeface="Verdana" pitchFamily="34" charset="0"/>
              </a:rPr>
              <a:t>(età della pietra nuova)</a:t>
            </a:r>
            <a:r>
              <a:rPr lang="it-IT" sz="1800" dirty="0">
                <a:latin typeface="Garamond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800" dirty="0">
                <a:latin typeface="Garamond" pitchFamily="18" charset="0"/>
                <a:ea typeface="Verdana" pitchFamily="34" charset="0"/>
                <a:cs typeface="Verdana" pitchFamily="34" charset="0"/>
              </a:rPr>
              <a:t>	              </a:t>
            </a:r>
            <a:r>
              <a:rPr lang="it-IT" sz="2400" dirty="0">
                <a:latin typeface="Garamond" pitchFamily="18" charset="0"/>
                <a:ea typeface="Verdana" pitchFamily="34" charset="0"/>
                <a:cs typeface="Verdana" pitchFamily="34" charset="0"/>
                <a:sym typeface="Wingdings"/>
              </a:rPr>
              <a:t>  </a:t>
            </a:r>
            <a:r>
              <a:rPr lang="it-IT" sz="2800" dirty="0">
                <a:latin typeface="Garamond" pitchFamily="18" charset="0"/>
                <a:ea typeface="Verdana" pitchFamily="34" charset="0"/>
                <a:cs typeface="Verdana" pitchFamily="34" charset="0"/>
              </a:rPr>
              <a:t>	     </a:t>
            </a:r>
          </a:p>
          <a:p>
            <a:pPr lvl="8">
              <a:spcBef>
                <a:spcPts val="600"/>
              </a:spcBef>
              <a:buSzPct val="80000"/>
            </a:pPr>
            <a:r>
              <a:rPr lang="it-IT" sz="2800" dirty="0">
                <a:latin typeface="Garamond" pitchFamily="18" charset="0"/>
                <a:ea typeface="Verdana" pitchFamily="34" charset="0"/>
                <a:cs typeface="Verdana" pitchFamily="34" charset="0"/>
              </a:rPr>
              <a:t>	      4.000 - 3.500 </a:t>
            </a:r>
            <a:r>
              <a:rPr lang="it-IT" sz="3200" b="1" dirty="0">
                <a:solidFill>
                  <a:srgbClr val="FF0000"/>
                </a:solidFill>
                <a:latin typeface="Garamond" pitchFamily="18" charset="0"/>
                <a:ea typeface="Verdana" pitchFamily="34" charset="0"/>
                <a:cs typeface="Verdana" pitchFamily="34" charset="0"/>
              </a:rPr>
              <a:t>a.C.</a:t>
            </a:r>
          </a:p>
        </p:txBody>
      </p:sp>
      <p:sp>
        <p:nvSpPr>
          <p:cNvPr id="8" name="Titolo 8"/>
          <p:cNvSpPr>
            <a:spLocks noGrp="1"/>
          </p:cNvSpPr>
          <p:nvPr>
            <p:ph type="title"/>
          </p:nvPr>
        </p:nvSpPr>
        <p:spPr>
          <a:xfrm>
            <a:off x="571472" y="-76222"/>
            <a:ext cx="7772400" cy="1071570"/>
          </a:xfrm>
        </p:spPr>
        <p:txBody>
          <a:bodyPr/>
          <a:lstStyle/>
          <a:p>
            <a:r>
              <a:rPr lang="it-IT" sz="5400" b="1" dirty="0">
                <a:solidFill>
                  <a:srgbClr val="CC3300"/>
                </a:solidFill>
                <a:latin typeface="Creepy" pitchFamily="82" charset="0"/>
              </a:rPr>
              <a:t>Le date della preistoria</a:t>
            </a:r>
            <a:br>
              <a:rPr lang="it-IT" sz="5400" b="1" dirty="0">
                <a:solidFill>
                  <a:srgbClr val="FF0000"/>
                </a:solidFill>
                <a:latin typeface="Creepy" pitchFamily="82" charset="0"/>
              </a:rPr>
            </a:br>
            <a:r>
              <a:rPr lang="it-IT" sz="2400" dirty="0">
                <a:latin typeface="Garamond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400" dirty="0">
                <a:solidFill>
                  <a:srgbClr val="FF0000"/>
                </a:solidFill>
                <a:latin typeface="Garamond" pitchFamily="18" charset="0"/>
                <a:ea typeface="Verdana" pitchFamily="34" charset="0"/>
                <a:cs typeface="Verdana" pitchFamily="34" charset="0"/>
              </a:rPr>
              <a:t>da 3 milioni </a:t>
            </a:r>
            <a:r>
              <a:rPr lang="it-IT" sz="2400" dirty="0" err="1">
                <a:solidFill>
                  <a:srgbClr val="FF0000"/>
                </a:solidFill>
                <a:latin typeface="Garamond" pitchFamily="18" charset="0"/>
                <a:ea typeface="Verdana" pitchFamily="34" charset="0"/>
                <a:cs typeface="Verdana" pitchFamily="34" charset="0"/>
              </a:rPr>
              <a:t>aa</a:t>
            </a:r>
            <a:r>
              <a:rPr lang="it-IT" sz="2400" dirty="0">
                <a:solidFill>
                  <a:srgbClr val="FF0000"/>
                </a:solidFill>
                <a:latin typeface="Garamond" pitchFamily="18" charset="0"/>
                <a:ea typeface="Verdana" pitchFamily="34" charset="0"/>
                <a:cs typeface="Verdana" pitchFamily="34" charset="0"/>
              </a:rPr>
              <a:t>. fa    fino     al IV millennio a.C</a:t>
            </a:r>
            <a:r>
              <a:rPr lang="it-IT" sz="2400" dirty="0">
                <a:latin typeface="Garamond" pitchFamily="18" charset="0"/>
                <a:ea typeface="Verdana" pitchFamily="34" charset="0"/>
                <a:cs typeface="Verdana" pitchFamily="34" charset="0"/>
              </a:rPr>
              <a:t>. </a:t>
            </a:r>
            <a:endParaRPr lang="it-IT" sz="5400" b="1" dirty="0">
              <a:solidFill>
                <a:srgbClr val="FF0000"/>
              </a:solidFill>
              <a:latin typeface="Creepy" pitchFamily="82" charset="0"/>
            </a:endParaRPr>
          </a:p>
        </p:txBody>
      </p:sp>
      <p:sp>
        <p:nvSpPr>
          <p:cNvPr id="9" name="Titolo 8"/>
          <p:cNvSpPr txBox="1">
            <a:spLocks/>
          </p:cNvSpPr>
          <p:nvPr/>
        </p:nvSpPr>
        <p:spPr bwMode="auto">
          <a:xfrm>
            <a:off x="8028384" y="908720"/>
            <a:ext cx="104360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4800" b="1" kern="0" spc="1430" dirty="0">
                <a:solidFill>
                  <a:srgbClr val="7030A0"/>
                </a:solidFill>
                <a:latin typeface="Creepy" pitchFamily="82" charset="0"/>
                <a:ea typeface="+mj-ea"/>
                <a:cs typeface="+mj-cs"/>
              </a:rPr>
              <a:t>Preistoria</a:t>
            </a:r>
            <a:endParaRPr kumimoji="0" lang="it-IT" sz="4800" i="0" u="none" strike="noStrike" kern="0" cap="none" normalizeH="0" noProof="0" dirty="0">
              <a:ln>
                <a:noFill/>
              </a:ln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ttangolo 6"/>
          <p:cNvSpPr/>
          <p:nvPr/>
        </p:nvSpPr>
        <p:spPr>
          <a:xfrm>
            <a:off x="0" y="1081074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tabLst>
                <a:tab pos="4303713" algn="l"/>
              </a:tabLst>
            </a:pPr>
            <a:r>
              <a:rPr lang="it-IT" sz="2800" dirty="0">
                <a:latin typeface="Garamond" pitchFamily="18" charset="0"/>
                <a:ea typeface="Verdana" pitchFamily="34" charset="0"/>
                <a:cs typeface="Verdana" pitchFamily="34" charset="0"/>
              </a:rPr>
              <a:t> 3 milioni di anni fa	Homo </a:t>
            </a:r>
            <a:r>
              <a:rPr lang="it-IT" sz="2800" dirty="0" err="1">
                <a:latin typeface="Garamond" pitchFamily="18" charset="0"/>
                <a:ea typeface="Verdana" pitchFamily="34" charset="0"/>
                <a:cs typeface="Verdana" pitchFamily="34" charset="0"/>
              </a:rPr>
              <a:t>habilis</a:t>
            </a:r>
            <a:endParaRPr lang="it-IT" sz="2800" dirty="0"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tabLst>
                <a:tab pos="4303713" algn="l"/>
              </a:tabLst>
            </a:pPr>
            <a:r>
              <a:rPr lang="it-IT" sz="2800" dirty="0">
                <a:latin typeface="Garamond" pitchFamily="18" charset="0"/>
                <a:ea typeface="Verdana" pitchFamily="34" charset="0"/>
                <a:cs typeface="Verdana" pitchFamily="34" charset="0"/>
              </a:rPr>
              <a:t> 2.000.000 </a:t>
            </a:r>
            <a:r>
              <a:rPr lang="it-IT" sz="2800" dirty="0" err="1">
                <a:latin typeface="Garamond" pitchFamily="18" charset="0"/>
                <a:ea typeface="Verdana" pitchFamily="34" charset="0"/>
                <a:cs typeface="Verdana" pitchFamily="34" charset="0"/>
              </a:rPr>
              <a:t>aa</a:t>
            </a:r>
            <a:r>
              <a:rPr lang="it-IT" sz="2800" dirty="0">
                <a:latin typeface="Garamond" pitchFamily="18" charset="0"/>
                <a:ea typeface="Verdana" pitchFamily="34" charset="0"/>
                <a:cs typeface="Verdana" pitchFamily="34" charset="0"/>
              </a:rPr>
              <a:t> fa	Homo </a:t>
            </a:r>
            <a:r>
              <a:rPr lang="it-IT" sz="2800" dirty="0" err="1">
                <a:latin typeface="Garamond" pitchFamily="18" charset="0"/>
                <a:ea typeface="Verdana" pitchFamily="34" charset="0"/>
                <a:cs typeface="Verdana" pitchFamily="34" charset="0"/>
              </a:rPr>
              <a:t>Ergaster</a:t>
            </a:r>
            <a:r>
              <a:rPr lang="it-IT" sz="2800" dirty="0">
                <a:latin typeface="Garamond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>
                <a:latin typeface="Garamond" pitchFamily="18" charset="0"/>
                <a:ea typeface="Verdana" pitchFamily="34" charset="0"/>
                <a:cs typeface="Verdana" pitchFamily="34" charset="0"/>
              </a:rPr>
              <a:t>(Africa)</a:t>
            </a:r>
            <a:endParaRPr lang="it-IT" sz="2800" dirty="0"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tabLst>
                <a:tab pos="4303713" algn="l"/>
              </a:tabLst>
            </a:pPr>
            <a:r>
              <a:rPr lang="it-IT" sz="2800" b="1" dirty="0">
                <a:latin typeface="Garamond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800" dirty="0">
                <a:latin typeface="Garamond" pitchFamily="18" charset="0"/>
                <a:ea typeface="Verdana" pitchFamily="34" charset="0"/>
                <a:cs typeface="Verdana" pitchFamily="34" charset="0"/>
              </a:rPr>
              <a:t>1,5 milioni di anni fa	Homo </a:t>
            </a:r>
            <a:r>
              <a:rPr lang="it-IT" sz="2800" dirty="0" err="1">
                <a:latin typeface="Garamond" pitchFamily="18" charset="0"/>
                <a:ea typeface="Verdana" pitchFamily="34" charset="0"/>
                <a:cs typeface="Verdana" pitchFamily="34" charset="0"/>
              </a:rPr>
              <a:t>Erectus</a:t>
            </a:r>
            <a:r>
              <a:rPr lang="it-IT" sz="2800" dirty="0">
                <a:latin typeface="Garamond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>
                <a:latin typeface="Garamond" pitchFamily="18" charset="0"/>
                <a:ea typeface="Verdana" pitchFamily="34" charset="0"/>
                <a:cs typeface="Verdana" pitchFamily="34" charset="0"/>
              </a:rPr>
              <a:t>(Asia)</a:t>
            </a:r>
            <a:endParaRPr lang="it-IT" sz="2800" dirty="0"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tabLst>
                <a:tab pos="4303713" algn="l"/>
              </a:tabLst>
            </a:pPr>
            <a:r>
              <a:rPr lang="it-IT" sz="2800" dirty="0">
                <a:latin typeface="Garamond" pitchFamily="18" charset="0"/>
                <a:ea typeface="Verdana" pitchFamily="34" charset="0"/>
                <a:cs typeface="Verdana" pitchFamily="34" charset="0"/>
              </a:rPr>
              <a:t> 250.000 – 40.000 </a:t>
            </a:r>
            <a:r>
              <a:rPr lang="it-IT" sz="2800" dirty="0" err="1">
                <a:latin typeface="Garamond" pitchFamily="18" charset="0"/>
                <a:ea typeface="Verdana" pitchFamily="34" charset="0"/>
                <a:cs typeface="Verdana" pitchFamily="34" charset="0"/>
              </a:rPr>
              <a:t>aa</a:t>
            </a:r>
            <a:r>
              <a:rPr lang="it-IT" sz="2800" dirty="0">
                <a:latin typeface="Garamond" pitchFamily="18" charset="0"/>
                <a:ea typeface="Verdana" pitchFamily="34" charset="0"/>
                <a:cs typeface="Verdana" pitchFamily="34" charset="0"/>
              </a:rPr>
              <a:t> fa 	Homo Neanderthal </a:t>
            </a:r>
            <a:r>
              <a:rPr lang="it-IT" dirty="0">
                <a:latin typeface="Garamond" pitchFamily="18" charset="0"/>
                <a:ea typeface="Verdana" pitchFamily="34" charset="0"/>
                <a:cs typeface="Verdana" pitchFamily="34" charset="0"/>
              </a:rPr>
              <a:t>(Europa)</a:t>
            </a:r>
          </a:p>
          <a:p>
            <a:pPr>
              <a:lnSpc>
                <a:spcPct val="150000"/>
              </a:lnSpc>
              <a:spcBef>
                <a:spcPts val="600"/>
              </a:spcBef>
              <a:buSzPct val="80000"/>
              <a:tabLst>
                <a:tab pos="4303713" algn="l"/>
              </a:tabLst>
            </a:pPr>
            <a:endParaRPr lang="it-IT" sz="400" dirty="0"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tabLst>
                <a:tab pos="4303713" algn="l"/>
              </a:tabLst>
            </a:pPr>
            <a:r>
              <a:rPr lang="it-IT" sz="2800" dirty="0">
                <a:latin typeface="Garamond" pitchFamily="18" charset="0"/>
                <a:ea typeface="Verdana" pitchFamily="34" charset="0"/>
                <a:cs typeface="Verdana" pitchFamily="34" charset="0"/>
              </a:rPr>
              <a:t> 200.000 </a:t>
            </a:r>
            <a:r>
              <a:rPr lang="it-IT" sz="2800" dirty="0" err="1">
                <a:latin typeface="Garamond" pitchFamily="18" charset="0"/>
                <a:ea typeface="Verdana" pitchFamily="34" charset="0"/>
                <a:cs typeface="Verdana" pitchFamily="34" charset="0"/>
              </a:rPr>
              <a:t>aa</a:t>
            </a:r>
            <a:r>
              <a:rPr lang="it-IT" sz="2800" dirty="0">
                <a:latin typeface="Garamond" pitchFamily="18" charset="0"/>
                <a:ea typeface="Verdana" pitchFamily="34" charset="0"/>
                <a:cs typeface="Verdana" pitchFamily="34" charset="0"/>
              </a:rPr>
              <a:t> fa – 30.000 </a:t>
            </a:r>
            <a:r>
              <a:rPr lang="it-IT" sz="2800" dirty="0" err="1">
                <a:latin typeface="Garamond" pitchFamily="18" charset="0"/>
                <a:ea typeface="Verdana" pitchFamily="34" charset="0"/>
                <a:cs typeface="Verdana" pitchFamily="34" charset="0"/>
              </a:rPr>
              <a:t>aa</a:t>
            </a:r>
            <a:r>
              <a:rPr lang="it-IT" sz="2800" dirty="0">
                <a:latin typeface="Garamond" pitchFamily="18" charset="0"/>
                <a:ea typeface="Verdana" pitchFamily="34" charset="0"/>
                <a:cs typeface="Verdana" pitchFamily="34" charset="0"/>
              </a:rPr>
              <a:t> fa	Homo sapiens</a:t>
            </a:r>
          </a:p>
          <a:p>
            <a:pPr>
              <a:lnSpc>
                <a:spcPct val="15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tabLst>
                <a:tab pos="4303713" algn="l"/>
              </a:tabLst>
            </a:pPr>
            <a:r>
              <a:rPr lang="it-IT" sz="2800" dirty="0">
                <a:latin typeface="Garamond" pitchFamily="18" charset="0"/>
                <a:ea typeface="Verdana" pitchFamily="34" charset="0"/>
                <a:cs typeface="Verdana" pitchFamily="34" charset="0"/>
              </a:rPr>
              <a:t> 30/10.000 </a:t>
            </a:r>
            <a:r>
              <a:rPr lang="it-IT" sz="2800" dirty="0" err="1">
                <a:latin typeface="Garamond" pitchFamily="18" charset="0"/>
                <a:ea typeface="Verdana" pitchFamily="34" charset="0"/>
                <a:cs typeface="Verdana" pitchFamily="34" charset="0"/>
              </a:rPr>
              <a:t>aa</a:t>
            </a:r>
            <a:r>
              <a:rPr lang="it-IT" sz="2800" dirty="0">
                <a:latin typeface="Garamond" pitchFamily="18" charset="0"/>
                <a:ea typeface="Verdana" pitchFamily="34" charset="0"/>
                <a:cs typeface="Verdana" pitchFamily="34" charset="0"/>
              </a:rPr>
              <a:t> fa </a:t>
            </a:r>
            <a:r>
              <a:rPr lang="it-IT" sz="2800">
                <a:latin typeface="Garamond" pitchFamily="18" charset="0"/>
                <a:ea typeface="Verdana" pitchFamily="34" charset="0"/>
                <a:cs typeface="Verdana" pitchFamily="34" charset="0"/>
              </a:rPr>
              <a:t>- oggi</a:t>
            </a:r>
            <a:r>
              <a:rPr lang="it-IT" sz="2800" dirty="0">
                <a:latin typeface="Garamond" pitchFamily="18" charset="0"/>
                <a:ea typeface="Verdana" pitchFamily="34" charset="0"/>
                <a:cs typeface="Verdana" pitchFamily="34" charset="0"/>
              </a:rPr>
              <a:t>	Homo sapiens </a:t>
            </a:r>
            <a:r>
              <a:rPr lang="it-IT" sz="2800" dirty="0" err="1">
                <a:latin typeface="Garamond" pitchFamily="18" charset="0"/>
                <a:ea typeface="Verdana" pitchFamily="34" charset="0"/>
                <a:cs typeface="Verdana" pitchFamily="34" charset="0"/>
              </a:rPr>
              <a:t>sapiens</a:t>
            </a:r>
            <a:endParaRPr lang="it-IT" sz="2800" dirty="0">
              <a:latin typeface="Garamond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itolo 8"/>
          <p:cNvSpPr>
            <a:spLocks noGrp="1"/>
          </p:cNvSpPr>
          <p:nvPr>
            <p:ph type="title"/>
          </p:nvPr>
        </p:nvSpPr>
        <p:spPr>
          <a:xfrm>
            <a:off x="571472" y="-76222"/>
            <a:ext cx="7772400" cy="1071570"/>
          </a:xfrm>
        </p:spPr>
        <p:txBody>
          <a:bodyPr/>
          <a:lstStyle/>
          <a:p>
            <a:r>
              <a:rPr lang="it-IT" sz="6000" b="1" dirty="0">
                <a:solidFill>
                  <a:srgbClr val="CC3300"/>
                </a:solidFill>
                <a:latin typeface="Creepy" pitchFamily="82" charset="0"/>
              </a:rPr>
              <a:t>Le date della preistoria</a:t>
            </a:r>
            <a:br>
              <a:rPr lang="it-IT" sz="6000" b="1" dirty="0">
                <a:solidFill>
                  <a:srgbClr val="FF0000"/>
                </a:solidFill>
                <a:latin typeface="Creepy" pitchFamily="82" charset="0"/>
              </a:rPr>
            </a:br>
            <a:r>
              <a:rPr lang="it-IT" sz="2400" dirty="0">
                <a:latin typeface="Garamond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400" b="1" dirty="0">
                <a:solidFill>
                  <a:srgbClr val="FF0000"/>
                </a:solidFill>
                <a:latin typeface="Garamond" pitchFamily="18" charset="0"/>
                <a:ea typeface="Verdana" pitchFamily="34" charset="0"/>
                <a:cs typeface="Verdana" pitchFamily="34" charset="0"/>
              </a:rPr>
              <a:t>da 3.000.000 anni fa      </a:t>
            </a:r>
            <a:r>
              <a:rPr lang="it-IT" sz="2000" b="1" dirty="0">
                <a:solidFill>
                  <a:srgbClr val="FF0000"/>
                </a:solidFill>
                <a:latin typeface="Garamond" pitchFamily="18" charset="0"/>
                <a:ea typeface="Verdana" pitchFamily="34" charset="0"/>
                <a:cs typeface="Verdana" pitchFamily="34" charset="0"/>
              </a:rPr>
              <a:t>fino</a:t>
            </a:r>
            <a:r>
              <a:rPr lang="it-IT" sz="2400" b="1" dirty="0">
                <a:solidFill>
                  <a:srgbClr val="FF0000"/>
                </a:solidFill>
                <a:latin typeface="Garamond" pitchFamily="18" charset="0"/>
                <a:ea typeface="Verdana" pitchFamily="34" charset="0"/>
                <a:cs typeface="Verdana" pitchFamily="34" charset="0"/>
              </a:rPr>
              <a:t>     al IV millennio a.C</a:t>
            </a:r>
            <a:r>
              <a:rPr lang="it-IT" sz="2400" b="1" dirty="0">
                <a:latin typeface="Garamond" pitchFamily="18" charset="0"/>
                <a:ea typeface="Verdana" pitchFamily="34" charset="0"/>
                <a:cs typeface="Verdana" pitchFamily="34" charset="0"/>
              </a:rPr>
              <a:t>. </a:t>
            </a:r>
            <a:endParaRPr lang="it-IT" sz="5400" b="1" dirty="0">
              <a:solidFill>
                <a:srgbClr val="FF0000"/>
              </a:solidFill>
              <a:latin typeface="Creepy" pitchFamily="82" charset="0"/>
            </a:endParaRPr>
          </a:p>
        </p:txBody>
      </p:sp>
      <p:sp>
        <p:nvSpPr>
          <p:cNvPr id="9" name="Titolo 8"/>
          <p:cNvSpPr txBox="1">
            <a:spLocks/>
          </p:cNvSpPr>
          <p:nvPr/>
        </p:nvSpPr>
        <p:spPr bwMode="auto">
          <a:xfrm>
            <a:off x="8050724" y="848901"/>
            <a:ext cx="104360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200" b="1" kern="0" spc="1430" dirty="0">
                <a:solidFill>
                  <a:srgbClr val="7030A0"/>
                </a:solidFill>
                <a:latin typeface="Creepy" pitchFamily="82" charset="0"/>
                <a:ea typeface="+mj-ea"/>
                <a:cs typeface="+mj-cs"/>
              </a:rPr>
              <a:t>PALEOLITICO</a:t>
            </a:r>
            <a:r>
              <a:rPr lang="it-IT" kern="0" spc="1430" dirty="0">
                <a:latin typeface="+mn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kern="0" dirty="0">
                <a:latin typeface="+mn-lt"/>
                <a:ea typeface="+mj-ea"/>
                <a:cs typeface="+mj-cs"/>
              </a:rPr>
              <a:t>2,5 </a:t>
            </a:r>
            <a:r>
              <a:rPr lang="it-IT" kern="0" dirty="0" err="1">
                <a:latin typeface="+mn-lt"/>
                <a:ea typeface="+mj-ea"/>
                <a:cs typeface="+mj-cs"/>
              </a:rPr>
              <a:t>m.a.f.</a:t>
            </a:r>
            <a:r>
              <a:rPr lang="it-IT" kern="0" dirty="0">
                <a:latin typeface="+mn-lt"/>
                <a:ea typeface="+mj-ea"/>
                <a:cs typeface="+mj-cs"/>
              </a:rPr>
              <a:t> – 20.000 </a:t>
            </a:r>
            <a:r>
              <a:rPr lang="it-IT" kern="0" dirty="0" err="1">
                <a:latin typeface="+mn-lt"/>
                <a:ea typeface="+mj-ea"/>
                <a:cs typeface="+mj-cs"/>
              </a:rPr>
              <a:t>aani</a:t>
            </a:r>
            <a:r>
              <a:rPr lang="it-IT" kern="0" dirty="0">
                <a:latin typeface="+mn-lt"/>
                <a:ea typeface="+mj-ea"/>
                <a:cs typeface="+mj-cs"/>
              </a:rPr>
              <a:t> fa</a:t>
            </a:r>
            <a:endParaRPr kumimoji="0" lang="it-IT" sz="3200" i="0" u="none" strike="noStrike" kern="0" cap="none" normalizeH="0" noProof="0" dirty="0">
              <a:ln>
                <a:noFill/>
              </a:ln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566124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SzPct val="80000"/>
              <a:tabLst>
                <a:tab pos="4572000" algn="l"/>
              </a:tabLst>
            </a:pPr>
            <a:r>
              <a:rPr lang="it-IT" sz="3600" b="1" dirty="0">
                <a:solidFill>
                  <a:srgbClr val="FF0000"/>
                </a:solidFill>
                <a:latin typeface="Garamond" pitchFamily="18" charset="0"/>
                <a:ea typeface="Verdana" pitchFamily="34" charset="0"/>
                <a:cs typeface="Verdana" pitchFamily="34" charset="0"/>
              </a:rPr>
              <a:t>Le prime civiltà:     5 / 6000 </a:t>
            </a:r>
            <a:r>
              <a:rPr lang="it-IT" sz="2400" b="1" dirty="0" err="1">
                <a:solidFill>
                  <a:srgbClr val="FF0000"/>
                </a:solidFill>
                <a:latin typeface="Garamond" pitchFamily="18" charset="0"/>
                <a:ea typeface="Verdana" pitchFamily="34" charset="0"/>
                <a:cs typeface="Verdana" pitchFamily="34" charset="0"/>
              </a:rPr>
              <a:t>a.a</a:t>
            </a:r>
            <a:r>
              <a:rPr lang="it-IT" sz="2400" b="1" dirty="0">
                <a:solidFill>
                  <a:srgbClr val="FF0000"/>
                </a:solidFill>
                <a:latin typeface="Garamond" pitchFamily="18" charset="0"/>
                <a:ea typeface="Verdana" pitchFamily="34" charset="0"/>
                <a:cs typeface="Verdana" pitchFamily="34" charset="0"/>
              </a:rPr>
              <a:t>. fa</a:t>
            </a:r>
            <a:endParaRPr lang="it-IT" sz="3200" b="1" dirty="0">
              <a:solidFill>
                <a:srgbClr val="FF0000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/>
      <p:bldP spid="9" grpId="0"/>
      <p:bldP spid="10" grpId="0" build="p" bldLvl="5"/>
    </p:bld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3026</TotalTime>
  <Words>2577</Words>
  <Application>Microsoft Macintosh PowerPoint</Application>
  <PresentationFormat>Presentazione su schermo (4:3)</PresentationFormat>
  <Paragraphs>242</Paragraphs>
  <Slides>43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55" baseType="lpstr">
      <vt:lpstr>Academy Engraved LET</vt:lpstr>
      <vt:lpstr>Arial</vt:lpstr>
      <vt:lpstr>Centaur</vt:lpstr>
      <vt:lpstr>Comic Sans MS</vt:lpstr>
      <vt:lpstr>Cooper Black</vt:lpstr>
      <vt:lpstr>Creepy</vt:lpstr>
      <vt:lpstr>Garamond</vt:lpstr>
      <vt:lpstr>High Tower Text</vt:lpstr>
      <vt:lpstr>Times New Roman</vt:lpstr>
      <vt:lpstr>Verdana</vt:lpstr>
      <vt:lpstr>Wingdings</vt:lpstr>
      <vt:lpstr>Struttura predefinita</vt:lpstr>
      <vt:lpstr>Storia dell’alimentazione</vt:lpstr>
      <vt:lpstr>Nascita della Terra</vt:lpstr>
      <vt:lpstr>Ere geologiche</vt:lpstr>
      <vt:lpstr>Ere geologiche</vt:lpstr>
      <vt:lpstr>Ere geologiche</vt:lpstr>
      <vt:lpstr>Ere geologiche</vt:lpstr>
      <vt:lpstr>Preistoria</vt:lpstr>
      <vt:lpstr>Le date della preistoria  da 3 milioni aa. fa    fino     al IV millennio a.C. </vt:lpstr>
      <vt:lpstr>Le date della preistoria  da 3.000.000 anni fa      fino     al IV millennio a.C. </vt:lpstr>
      <vt:lpstr>Presentazione standard di PowerPoint</vt:lpstr>
      <vt:lpstr>Presentazione standard di PowerPoint</vt:lpstr>
      <vt:lpstr>Paleolitico Età della pietra antica</vt:lpstr>
      <vt:lpstr>Homo ergaster     2.000.000  anni fa</vt:lpstr>
      <vt:lpstr>Stile di vita</vt:lpstr>
      <vt:lpstr>L’alimentazione nella Preistoria</vt:lpstr>
      <vt:lpstr>L’UOMO RACCOGLITORE 2.000.000 anni fa</vt:lpstr>
      <vt:lpstr>L’UOMO RACCOGLITORE 2.000.000 anni fa</vt:lpstr>
      <vt:lpstr>L’alimentazione nella Preistoria</vt:lpstr>
      <vt:lpstr>L’Uomo NOMADE</vt:lpstr>
      <vt:lpstr>L’UOMO PREDATORE  1.500.000 anni fa</vt:lpstr>
      <vt:lpstr>La caccia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Grotta dei Cervi  - Porto Badisco (Le)</vt:lpstr>
      <vt:lpstr>Grotta dei Cervi  - Porto Badisco (Le)</vt:lpstr>
      <vt:lpstr>La pesca</vt:lpstr>
      <vt:lpstr>La pesca</vt:lpstr>
      <vt:lpstr>1.000.000 anni fa L’UOMO E IL FUOCO</vt:lpstr>
      <vt:lpstr>500.000 anni fa  IL CIBO COTTO</vt:lpstr>
      <vt:lpstr>500.000 anni fa  IL CIBO COTTO</vt:lpstr>
      <vt:lpstr>La rivoluzione del fuoco</vt:lpstr>
      <vt:lpstr>La rivoluzione del fuoco</vt:lpstr>
      <vt:lpstr>La rivoluzione del fuoco</vt:lpstr>
      <vt:lpstr>200.000 - 50.000 anni fa nasce l’Homo sapiens</vt:lpstr>
      <vt:lpstr>Presentazione standard di PowerPoint</vt:lpstr>
      <vt:lpstr>Grazie!</vt:lpstr>
      <vt:lpstr>Questa presentazione è stata elaborata da:</vt:lpstr>
    </vt:vector>
  </TitlesOfParts>
  <Company>Ilaria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Ilaria</dc:creator>
  <cp:lastModifiedBy>Microsoft Office User</cp:lastModifiedBy>
  <cp:revision>359</cp:revision>
  <dcterms:created xsi:type="dcterms:W3CDTF">2003-02-06T15:51:56Z</dcterms:created>
  <dcterms:modified xsi:type="dcterms:W3CDTF">2024-10-25T11:58:27Z</dcterms:modified>
</cp:coreProperties>
</file>