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42" r:id="rId2"/>
    <p:sldId id="484" r:id="rId3"/>
    <p:sldId id="488" r:id="rId4"/>
    <p:sldId id="499" r:id="rId5"/>
    <p:sldId id="506" r:id="rId6"/>
    <p:sldId id="509" r:id="rId7"/>
    <p:sldId id="476" r:id="rId8"/>
    <p:sldId id="502" r:id="rId9"/>
    <p:sldId id="480" r:id="rId10"/>
    <p:sldId id="489" r:id="rId11"/>
    <p:sldId id="481" r:id="rId12"/>
    <p:sldId id="493" r:id="rId13"/>
    <p:sldId id="482" r:id="rId14"/>
    <p:sldId id="507" r:id="rId15"/>
    <p:sldId id="503" r:id="rId16"/>
    <p:sldId id="504" r:id="rId17"/>
    <p:sldId id="466" r:id="rId18"/>
    <p:sldId id="501" r:id="rId19"/>
    <p:sldId id="517" r:id="rId20"/>
    <p:sldId id="518" r:id="rId21"/>
    <p:sldId id="516" r:id="rId22"/>
    <p:sldId id="498" r:id="rId23"/>
    <p:sldId id="490" r:id="rId24"/>
    <p:sldId id="496" r:id="rId25"/>
    <p:sldId id="515" r:id="rId26"/>
    <p:sldId id="486" r:id="rId27"/>
    <p:sldId id="508" r:id="rId28"/>
    <p:sldId id="491" r:id="rId29"/>
    <p:sldId id="510" r:id="rId30"/>
    <p:sldId id="511" r:id="rId31"/>
    <p:sldId id="492" r:id="rId32"/>
    <p:sldId id="494" r:id="rId33"/>
    <p:sldId id="495" r:id="rId34"/>
    <p:sldId id="497" r:id="rId35"/>
    <p:sldId id="485" r:id="rId36"/>
    <p:sldId id="500" r:id="rId37"/>
    <p:sldId id="512" r:id="rId38"/>
    <p:sldId id="505" r:id="rId39"/>
    <p:sldId id="514" r:id="rId40"/>
    <p:sldId id="513" r:id="rId41"/>
    <p:sldId id="487" r:id="rId42"/>
    <p:sldId id="477" r:id="rId43"/>
    <p:sldId id="437" r:id="rId4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ItdA7TI+EAS6NdMpgr9LQ==" hashData="Mhl4PLwCqAb55WJGtv4gc8SKp2ieshjhUM0O5SmNV6+JNyAfHlGtI9OFY6dqwjJLVjxwq6Xjs23S/dpZh65km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  <a:srgbClr val="CC3300"/>
    <a:srgbClr val="000099"/>
    <a:srgbClr val="006600"/>
    <a:srgbClr val="FF5050"/>
    <a:srgbClr val="CC00FF"/>
    <a:srgbClr val="03DB03"/>
    <a:srgbClr val="FFFF00"/>
    <a:srgbClr val="4B3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6" autoAdjust="0"/>
    <p:restoredTop sz="94766"/>
  </p:normalViewPr>
  <p:slideViewPr>
    <p:cSldViewPr>
      <p:cViewPr varScale="1">
        <p:scale>
          <a:sx n="115" d="100"/>
          <a:sy n="115" d="100"/>
        </p:scale>
        <p:origin x="19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5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58ABD8-67B2-4B33-910B-ADF242E0B9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42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8B5B21-77F2-4AA5-8A39-3693AA6B2F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26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186-6D17-44D7-941B-6D65F10E9A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38D3-7792-4322-ACF0-14005E9F85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D0F8-FABE-4511-8668-3B811C92BA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F9C9-A39B-4F9C-AABB-CBE604D7DC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39AE-649D-4D4A-8185-4E030F25D6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6079-2406-4C43-81F9-6399EB1784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D9019-879C-4413-B02D-2B10EE84AA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BA96-4C6B-45B9-947A-A2A1FECC3A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3BF6-C124-4BAE-BFB8-CB7F779E00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CEEF-61DA-43C3-A272-55D88A2EF3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01EA-7E9E-4938-AF91-71AD0500C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42088"/>
            <a:ext cx="2895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it-IT"/>
              <a:t>Amedeo Serra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AC4F85-8FA2-4156-8044-13631E8C94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t.wikipedia.org/wiki/Domesticazione_delle_piant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4" name="Picture 4" descr="http://www.taccuinistorici.it/fotonews/3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460" y="504806"/>
            <a:ext cx="7778578" cy="5286412"/>
          </a:xfrm>
          <a:prstGeom prst="rect">
            <a:avLst/>
          </a:prstGeom>
          <a:noFill/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42910" y="1785926"/>
            <a:ext cx="7772400" cy="1143000"/>
          </a:xfrm>
        </p:spPr>
        <p:txBody>
          <a:bodyPr/>
          <a:lstStyle/>
          <a:p>
            <a:r>
              <a:rPr lang="it-IT" sz="5400" b="1" dirty="0">
                <a:solidFill>
                  <a:schemeClr val="bg1"/>
                </a:solidFill>
                <a:latin typeface="Academy Engraved LET" pitchFamily="2" charset="0"/>
              </a:rPr>
              <a:t>Storia dell’alimentazione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46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Mesopotamia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 descr="http://www.villaggiomondiale.it/mesopotam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20037"/>
            <a:ext cx="5095676" cy="4332447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51520" y="883933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le prime comunità stabili si costituiscono definitivamente in Mesopotamia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46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Mesopotamia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4" descr="http://static.ddmcdn.com/gif/willow/mesopotamia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857232"/>
            <a:ext cx="6000792" cy="5319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iaggi.globopix.net/mappe/cartina-muta-m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6497632" cy="3705730"/>
          </a:xfrm>
          <a:prstGeom prst="rect">
            <a:avLst/>
          </a:prstGeom>
          <a:noFill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857232"/>
          </a:xfrm>
        </p:spPr>
        <p:txBody>
          <a:bodyPr/>
          <a:lstStyle/>
          <a:p>
            <a:r>
              <a:rPr lang="it-IT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Dall’Africa l’Homo sapiens ha iniziato la colonizzazione del mondo pare prima di 125 mila anni fa; infatti a questo periodo risalgono dei reperti archeologici rinvenuti nella penisola arabica</a:t>
            </a:r>
          </a:p>
        </p:txBody>
      </p:sp>
      <p:sp>
        <p:nvSpPr>
          <p:cNvPr id="10" name="Titolo 8"/>
          <p:cNvSpPr txBox="1">
            <a:spLocks/>
          </p:cNvSpPr>
          <p:nvPr/>
        </p:nvSpPr>
        <p:spPr bwMode="auto">
          <a:xfrm>
            <a:off x="0" y="-24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Homo sapiens: colonizzazione della terra 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Connettore 7 11"/>
          <p:cNvCxnSpPr/>
          <p:nvPr/>
        </p:nvCxnSpPr>
        <p:spPr bwMode="auto">
          <a:xfrm flipV="1">
            <a:off x="4286248" y="4071942"/>
            <a:ext cx="571504" cy="357190"/>
          </a:xfrm>
          <a:prstGeom prst="curvedConnector3">
            <a:avLst>
              <a:gd name="adj1" fmla="val 24737"/>
            </a:avLst>
          </a:prstGeom>
          <a:solidFill>
            <a:schemeClr val="accent1"/>
          </a:solidFill>
          <a:ln w="349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46"/>
          </a:xfrm>
        </p:spPr>
        <p:txBody>
          <a:bodyPr/>
          <a:lstStyle/>
          <a:p>
            <a:r>
              <a:rPr lang="it-IT" sz="2800" dirty="0"/>
              <a:t>… ma anche in</a:t>
            </a:r>
            <a:r>
              <a:rPr lang="it-IT" sz="2800" b="1" dirty="0"/>
              <a:t> </a:t>
            </a:r>
            <a:r>
              <a:rPr lang="it-IT" b="1" dirty="0">
                <a:solidFill>
                  <a:srgbClr val="FF0000"/>
                </a:solidFill>
              </a:rPr>
              <a:t>Cina e India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883933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.</a:t>
            </a:r>
          </a:p>
        </p:txBody>
      </p:sp>
      <p:pic>
        <p:nvPicPr>
          <p:cNvPr id="18434" name="Picture 2" descr="http://4.bp.blogspot.com/_dYnTHqAxoyQ/THY0rXgmZII/AAAAAAAAABg/oEE4elV5Q_I/s1600/pipeline+cina-in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628800"/>
            <a:ext cx="6191250" cy="4524375"/>
          </a:xfrm>
          <a:prstGeom prst="rect">
            <a:avLst/>
          </a:prstGeom>
          <a:noFill/>
        </p:spPr>
      </p:pic>
      <p:pic>
        <p:nvPicPr>
          <p:cNvPr id="18436" name="Picture 4" descr="http://t3.gstatic.com/images?q=tbn:ANd9GcR09u0H7O4TE2M1s_npK7xKqFWhttADkYZS_fKgWVL7U-443kyF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3491880" cy="1603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iaggi.globopix.net/mappe/cartina-muta-m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048" y="1412776"/>
            <a:ext cx="7926392" cy="4520581"/>
          </a:xfrm>
          <a:prstGeom prst="rect">
            <a:avLst/>
          </a:prstGeom>
          <a:noFill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46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… in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4000" b="1" dirty="0">
                <a:solidFill>
                  <a:srgbClr val="FF0000"/>
                </a:solidFill>
              </a:rPr>
              <a:t>America meridionale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883933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.</a:t>
            </a:r>
          </a:p>
        </p:txBody>
      </p:sp>
      <p:pic>
        <p:nvPicPr>
          <p:cNvPr id="38914" name="Picture 2" descr="F:\1 AME 2011_08 in poi\Gig Clipart Font\CLIPART\Uomini\IO CONFUSO INTERROGATIVO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714488"/>
            <a:ext cx="1160769" cy="2497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iaggi.globopix.net/mappe/cartina-muta-m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41" y="928670"/>
            <a:ext cx="9108829" cy="5194949"/>
          </a:xfrm>
          <a:prstGeom prst="rect">
            <a:avLst/>
          </a:prstGeom>
          <a:noFill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4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Civiltà precolombiane</a:t>
            </a:r>
            <a:endParaRPr lang="it-IT" sz="4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883933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.</a:t>
            </a:r>
          </a:p>
        </p:txBody>
      </p:sp>
      <p:sp>
        <p:nvSpPr>
          <p:cNvPr id="10" name="Titolo 8"/>
          <p:cNvSpPr txBox="1">
            <a:spLocks/>
          </p:cNvSpPr>
          <p:nvPr/>
        </p:nvSpPr>
        <p:spPr bwMode="auto">
          <a:xfrm>
            <a:off x="-142908" y="3929066"/>
            <a:ext cx="214314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1500 a.C. ?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010" name="Picture 2" descr="http://t0.gstatic.com/images?q=tbn:ANd9GcRQL2j1Uz1v5ll-gFT4GW0FtPqxcUhttlFH4iY9ms130fK2kt9y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157192"/>
            <a:ext cx="915453" cy="911385"/>
          </a:xfrm>
          <a:prstGeom prst="rect">
            <a:avLst/>
          </a:prstGeom>
          <a:noFill/>
        </p:spPr>
      </p:pic>
      <p:sp>
        <p:nvSpPr>
          <p:cNvPr id="12" name="Titolo 8"/>
          <p:cNvSpPr txBox="1">
            <a:spLocks/>
          </p:cNvSpPr>
          <p:nvPr/>
        </p:nvSpPr>
        <p:spPr bwMode="auto">
          <a:xfrm>
            <a:off x="1571604" y="2928934"/>
            <a:ext cx="259228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Aztechi</a:t>
            </a:r>
          </a:p>
          <a:p>
            <a:pPr algn="ctr">
              <a:defRPr/>
            </a:pPr>
            <a:r>
              <a:rPr lang="it-IT" sz="1600" b="1" kern="0" dirty="0">
                <a:solidFill>
                  <a:schemeClr val="tx2"/>
                </a:solidFill>
              </a:rPr>
              <a:t>XIV – XVI sec</a:t>
            </a:r>
            <a:endParaRPr lang="it-IT" sz="4000" b="1" kern="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olo 8"/>
          <p:cNvSpPr txBox="1">
            <a:spLocks/>
          </p:cNvSpPr>
          <p:nvPr/>
        </p:nvSpPr>
        <p:spPr bwMode="auto">
          <a:xfrm>
            <a:off x="1928794" y="4214842"/>
            <a:ext cx="223224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XIII – XV sec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voropolitico.it/puglia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984776" cy="6063706"/>
          </a:xfrm>
          <a:prstGeom prst="rect">
            <a:avLst/>
          </a:prstGeom>
          <a:noFill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211960" y="0"/>
            <a:ext cx="4646320" cy="1071546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In Puglia ?</a:t>
            </a:r>
            <a:endParaRPr lang="it-IT" sz="4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883933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.</a:t>
            </a:r>
          </a:p>
        </p:txBody>
      </p:sp>
      <p:sp>
        <p:nvSpPr>
          <p:cNvPr id="10" name="Titolo 8"/>
          <p:cNvSpPr txBox="1">
            <a:spLocks/>
          </p:cNvSpPr>
          <p:nvPr/>
        </p:nvSpPr>
        <p:spPr bwMode="auto">
          <a:xfrm>
            <a:off x="0" y="1700808"/>
            <a:ext cx="259228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 di Corvo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5000 a.C. ?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olo 8"/>
          <p:cNvSpPr txBox="1">
            <a:spLocks/>
          </p:cNvSpPr>
          <p:nvPr/>
        </p:nvSpPr>
        <p:spPr bwMode="auto">
          <a:xfrm>
            <a:off x="6551712" y="3501008"/>
            <a:ext cx="259228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Grotta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Romanelli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Grotta dei Cervi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Roca vecchia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14422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</a:rPr>
              <a:t>11 - 10.000 </a:t>
            </a:r>
            <a:r>
              <a:rPr lang="it-IT" sz="3200" b="1" dirty="0" err="1">
                <a:solidFill>
                  <a:srgbClr val="FF0000"/>
                </a:solidFill>
              </a:rPr>
              <a:t>a.C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  <a:latin typeface="Cooper Black" pitchFamily="18" charset="0"/>
              </a:rPr>
              <a:t>Nasce l’allevamento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285860"/>
            <a:ext cx="86439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>
                <a:latin typeface="+mn-lt"/>
              </a:rPr>
              <a:t>Si iniziano a selezionare  gli animali da allevare e a perfezionare la caccia non solo per ammazzare gli animali, </a:t>
            </a:r>
          </a:p>
          <a:p>
            <a:pPr algn="ctr">
              <a:lnSpc>
                <a:spcPct val="150000"/>
              </a:lnSpc>
            </a:pPr>
            <a:endParaRPr lang="it-IT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it-IT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it-IT" sz="16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it-IT" sz="24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it-IT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it-IT" sz="2800" dirty="0">
                <a:latin typeface="+mn-lt"/>
              </a:rPr>
              <a:t>ma anche per catturarli vivi con trappole.</a:t>
            </a:r>
          </a:p>
        </p:txBody>
      </p:sp>
      <p:pic>
        <p:nvPicPr>
          <p:cNvPr id="8" name="Immagine 7" descr="L'alimentazione nel neolitic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2114484" cy="16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greenme.it/images/sahara-formag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852936"/>
            <a:ext cx="5012060" cy="258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olo 8"/>
          <p:cNvSpPr txBox="1">
            <a:spLocks/>
          </p:cNvSpPr>
          <p:nvPr/>
        </p:nvSpPr>
        <p:spPr bwMode="auto">
          <a:xfrm>
            <a:off x="395536" y="764704"/>
            <a:ext cx="8462174" cy="5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2800" dirty="0"/>
              <a:t>La</a:t>
            </a:r>
            <a:r>
              <a:rPr lang="it-IT" sz="3200" dirty="0"/>
              <a:t> </a:t>
            </a:r>
            <a:r>
              <a:rPr lang="it-IT" sz="3200" b="1" dirty="0">
                <a:solidFill>
                  <a:srgbClr val="FF0000"/>
                </a:solidFill>
              </a:rPr>
              <a:t>pecora</a:t>
            </a:r>
            <a:r>
              <a:rPr lang="it-IT" sz="3200" dirty="0"/>
              <a:t> </a:t>
            </a:r>
            <a:r>
              <a:rPr lang="it-IT" sz="1800" dirty="0"/>
              <a:t>(</a:t>
            </a:r>
            <a:r>
              <a:rPr lang="it-IT" sz="1800" dirty="0" err="1"/>
              <a:t>Ovis</a:t>
            </a:r>
            <a:r>
              <a:rPr lang="it-IT" sz="1800" dirty="0"/>
              <a:t> </a:t>
            </a:r>
            <a:r>
              <a:rPr lang="it-IT" sz="1800" dirty="0" err="1"/>
              <a:t>aries</a:t>
            </a:r>
            <a:r>
              <a:rPr lang="it-IT" sz="1800" dirty="0"/>
              <a:t>)</a:t>
            </a:r>
            <a:r>
              <a:rPr lang="it-IT" sz="2800" dirty="0"/>
              <a:t> </a:t>
            </a:r>
            <a:r>
              <a:rPr lang="it-IT" sz="2400" dirty="0"/>
              <a:t>sembra attestata dal X - IX </a:t>
            </a:r>
            <a:r>
              <a:rPr lang="it-IT" sz="1800" dirty="0"/>
              <a:t>millennio a.C. </a:t>
            </a:r>
            <a:endParaRPr lang="it-IT" sz="2400" dirty="0"/>
          </a:p>
        </p:txBody>
      </p:sp>
      <p:pic>
        <p:nvPicPr>
          <p:cNvPr id="46082" name="Picture 2" descr="http://www.reatetour.com/files/pecora_agnello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49987"/>
            <a:ext cx="2639738" cy="2053129"/>
          </a:xfrm>
          <a:prstGeom prst="rect">
            <a:avLst/>
          </a:prstGeom>
          <a:noFill/>
        </p:spPr>
      </p:pic>
      <p:sp>
        <p:nvSpPr>
          <p:cNvPr id="13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620688"/>
          </a:xfrm>
        </p:spPr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</a:rPr>
              <a:t>I primi animali addomesticati</a:t>
            </a:r>
            <a:endParaRPr lang="it-IT" sz="20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olo 8"/>
          <p:cNvSpPr txBox="1">
            <a:spLocks/>
          </p:cNvSpPr>
          <p:nvPr/>
        </p:nvSpPr>
        <p:spPr bwMode="auto">
          <a:xfrm>
            <a:off x="0" y="4434536"/>
            <a:ext cx="8857710" cy="15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2400" dirty="0"/>
              <a:t>Una popolazione altamente eterogenea era stata reclutata dall’uomo prima della vera e propria domesticazione; sembra infatti che esistessero già ben cinque linee di pecore che </a:t>
            </a:r>
            <a:r>
              <a:rPr lang="it-IT" sz="2400" dirty="0" err="1"/>
              <a:t>diversero</a:t>
            </a:r>
            <a:r>
              <a:rPr lang="it-IT" sz="2400" dirty="0"/>
              <a:t> ben prima del processo di domesticazione, circa 11000 anni fa. 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2222502" cy="2245565"/>
          </a:xfrm>
          <a:prstGeom prst="rect">
            <a:avLst/>
          </a:prstGeom>
        </p:spPr>
      </p:pic>
      <p:sp>
        <p:nvSpPr>
          <p:cNvPr id="17" name="Titolo 8"/>
          <p:cNvSpPr txBox="1">
            <a:spLocks/>
          </p:cNvSpPr>
          <p:nvPr/>
        </p:nvSpPr>
        <p:spPr bwMode="auto">
          <a:xfrm>
            <a:off x="1008205" y="3638962"/>
            <a:ext cx="2394598" cy="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1600" dirty="0"/>
              <a:t>Pecora con agnello</a:t>
            </a:r>
            <a:r>
              <a:rPr lang="it-IT" dirty="0"/>
              <a:t> </a:t>
            </a:r>
            <a:endParaRPr lang="it-IT" sz="2800" dirty="0"/>
          </a:p>
        </p:txBody>
      </p:sp>
      <p:sp>
        <p:nvSpPr>
          <p:cNvPr id="18" name="Titolo 8"/>
          <p:cNvSpPr txBox="1">
            <a:spLocks/>
          </p:cNvSpPr>
          <p:nvPr/>
        </p:nvSpPr>
        <p:spPr bwMode="auto">
          <a:xfrm>
            <a:off x="5633786" y="3611543"/>
            <a:ext cx="2394598" cy="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1600" dirty="0"/>
              <a:t>Montone o ariete</a:t>
            </a:r>
            <a:r>
              <a:rPr lang="it-IT" dirty="0"/>
              <a:t> </a:t>
            </a:r>
            <a:endParaRPr lang="it-IT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620688"/>
          </a:xfrm>
        </p:spPr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</a:rPr>
              <a:t>I primi animali addomesticati</a:t>
            </a:r>
            <a:endParaRPr lang="it-IT" sz="20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olo 8"/>
          <p:cNvSpPr txBox="1">
            <a:spLocks/>
          </p:cNvSpPr>
          <p:nvPr/>
        </p:nvSpPr>
        <p:spPr bwMode="auto">
          <a:xfrm>
            <a:off x="544820" y="476672"/>
            <a:ext cx="83134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2800" dirty="0"/>
              <a:t>La </a:t>
            </a:r>
            <a:r>
              <a:rPr lang="it-IT" sz="3600" b="1" dirty="0">
                <a:solidFill>
                  <a:srgbClr val="FF0000"/>
                </a:solidFill>
              </a:rPr>
              <a:t>capra</a:t>
            </a:r>
            <a:r>
              <a:rPr lang="it-IT" sz="3600" dirty="0"/>
              <a:t> </a:t>
            </a:r>
            <a:r>
              <a:rPr lang="it-IT" sz="1800" dirty="0"/>
              <a:t>IX- X </a:t>
            </a:r>
            <a:r>
              <a:rPr lang="it-IT" sz="1400" dirty="0"/>
              <a:t>millennio a.C. </a:t>
            </a:r>
          </a:p>
        </p:txBody>
      </p:sp>
      <p:sp>
        <p:nvSpPr>
          <p:cNvPr id="10" name="Titolo 8"/>
          <p:cNvSpPr txBox="1">
            <a:spLocks/>
          </p:cNvSpPr>
          <p:nvPr/>
        </p:nvSpPr>
        <p:spPr bwMode="auto">
          <a:xfrm>
            <a:off x="214283" y="4054250"/>
            <a:ext cx="8438974" cy="21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dirty="0"/>
              <a:t>La capra è tra gli animali di più antica domesticazione.   Essa avvenne verso il 9.000-10.000 a.C. nel medio oriente a partire dalla </a:t>
            </a:r>
            <a:r>
              <a:rPr lang="it-IT" i="1" dirty="0"/>
              <a:t>Capra </a:t>
            </a:r>
            <a:r>
              <a:rPr lang="it-IT" i="1" dirty="0" err="1"/>
              <a:t>aegagrus</a:t>
            </a:r>
            <a:r>
              <a:rPr lang="it-IT" dirty="0"/>
              <a:t> (Bezoar), l'unica vivente all'epoca in quest'area. </a:t>
            </a:r>
          </a:p>
          <a:p>
            <a:pPr algn="ctr" fontAlgn="auto" hangingPunct="1"/>
            <a:r>
              <a:rPr lang="it-IT" dirty="0"/>
              <a:t>I primi ad addomesticare le capre, stando ai reperti, furono gli abitanti dei Monti </a:t>
            </a:r>
            <a:r>
              <a:rPr lang="it-IT" dirty="0" err="1"/>
              <a:t>Zagras</a:t>
            </a:r>
            <a:r>
              <a:rPr lang="it-IT" dirty="0"/>
              <a:t>, in Iran, allo scopo di avere una fonte sicura e sempre accessibile di carne, latte e pelli.</a:t>
            </a:r>
          </a:p>
          <a:p>
            <a:pPr algn="ctr" fontAlgn="auto" hangingPunct="1"/>
            <a:endParaRPr lang="it-IT" dirty="0"/>
          </a:p>
        </p:txBody>
      </p:sp>
      <p:pic>
        <p:nvPicPr>
          <p:cNvPr id="1026" name="Picture 2" descr="ezoarzi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2" y="1125944"/>
            <a:ext cx="2304256" cy="210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8"/>
          <p:cNvSpPr txBox="1">
            <a:spLocks/>
          </p:cNvSpPr>
          <p:nvPr/>
        </p:nvSpPr>
        <p:spPr bwMode="auto">
          <a:xfrm>
            <a:off x="544820" y="3177746"/>
            <a:ext cx="1805060" cy="80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1200" b="1" dirty="0">
                <a:solidFill>
                  <a:srgbClr val="C00000"/>
                </a:solidFill>
              </a:rPr>
              <a:t>Egagro</a:t>
            </a:r>
            <a:r>
              <a:rPr lang="it-IT" sz="1200" dirty="0"/>
              <a:t> o capra </a:t>
            </a:r>
            <a:r>
              <a:rPr lang="it-IT" sz="1200" dirty="0" err="1"/>
              <a:t>selvativa</a:t>
            </a:r>
            <a:r>
              <a:rPr lang="it-IT" sz="1200" dirty="0"/>
              <a:t>, progenitore della capra domestica</a:t>
            </a:r>
          </a:p>
        </p:txBody>
      </p:sp>
      <p:pic>
        <p:nvPicPr>
          <p:cNvPr id="1028" name="Picture 4" descr="rish Go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58" y="1335804"/>
            <a:ext cx="1889659" cy="25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8"/>
          <p:cNvSpPr txBox="1">
            <a:spLocks/>
          </p:cNvSpPr>
          <p:nvPr/>
        </p:nvSpPr>
        <p:spPr bwMode="auto">
          <a:xfrm>
            <a:off x="3661104" y="3789040"/>
            <a:ext cx="1630976" cy="37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1200" b="1" dirty="0">
                <a:solidFill>
                  <a:srgbClr val="C00000"/>
                </a:solidFill>
              </a:rPr>
              <a:t>Capra</a:t>
            </a:r>
            <a:r>
              <a:rPr lang="it-IT" sz="1200" dirty="0"/>
              <a:t> o capra </a:t>
            </a:r>
            <a:r>
              <a:rPr lang="it-IT" sz="1200" dirty="0" err="1"/>
              <a:t>hircus</a:t>
            </a:r>
            <a:r>
              <a:rPr lang="it-IT" sz="1200" dirty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85" y="1125944"/>
            <a:ext cx="2316672" cy="2240345"/>
          </a:xfrm>
          <a:prstGeom prst="rect">
            <a:avLst/>
          </a:prstGeom>
        </p:spPr>
      </p:pic>
      <p:sp>
        <p:nvSpPr>
          <p:cNvPr id="16" name="Titolo 8"/>
          <p:cNvSpPr txBox="1">
            <a:spLocks/>
          </p:cNvSpPr>
          <p:nvPr/>
        </p:nvSpPr>
        <p:spPr bwMode="auto">
          <a:xfrm>
            <a:off x="6679433" y="3356992"/>
            <a:ext cx="1630976" cy="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1200" b="1" dirty="0">
                <a:solidFill>
                  <a:srgbClr val="C00000"/>
                </a:solidFill>
              </a:rPr>
              <a:t>Becco</a:t>
            </a:r>
            <a:r>
              <a:rPr lang="it-IT" sz="1200" dirty="0"/>
              <a:t> o irco  </a:t>
            </a:r>
          </a:p>
        </p:txBody>
      </p:sp>
    </p:spTree>
    <p:extLst>
      <p:ext uri="{BB962C8B-B14F-4D97-AF65-F5344CB8AC3E}">
        <p14:creationId xmlns:p14="http://schemas.microsoft.com/office/powerpoint/2010/main" val="42039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Il Mesolitico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20.000 anni – 10.000 anni fa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340321" y="4358215"/>
            <a:ext cx="8458894" cy="16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/>
              <a:t>che vede alcune società umane avviarsi all'agricoltura e alla vita sedentaria.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6BF85D-2889-8480-9673-06F8F5FBC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357368"/>
            <a:ext cx="6224337" cy="1755785"/>
          </a:xfrm>
          <a:prstGeom prst="rect">
            <a:avLst/>
          </a:prstGeom>
        </p:spPr>
      </p:pic>
      <p:sp>
        <p:nvSpPr>
          <p:cNvPr id="6" name="Titolo 8">
            <a:extLst>
              <a:ext uri="{FF2B5EF4-FFF2-40B4-BE49-F238E27FC236}">
                <a16:creationId xmlns:a16="http://schemas.microsoft.com/office/drawing/2014/main" id="{E3D03C86-C763-5D8B-1816-1185B2B1C674}"/>
              </a:ext>
            </a:extLst>
          </p:cNvPr>
          <p:cNvSpPr txBox="1">
            <a:spLocks/>
          </p:cNvSpPr>
          <p:nvPr/>
        </p:nvSpPr>
        <p:spPr bwMode="auto">
          <a:xfrm>
            <a:off x="400028" y="1368753"/>
            <a:ext cx="8458894" cy="69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/>
              <a:t>È la fase di transizione tra Paleolitico e Neolitico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olo 8"/>
          <p:cNvSpPr txBox="1">
            <a:spLocks/>
          </p:cNvSpPr>
          <p:nvPr/>
        </p:nvSpPr>
        <p:spPr bwMode="auto">
          <a:xfrm>
            <a:off x="523282" y="1265427"/>
            <a:ext cx="8097435" cy="62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2800" dirty="0"/>
              <a:t>Il </a:t>
            </a:r>
            <a:r>
              <a:rPr lang="it-IT" sz="3600" b="1" dirty="0">
                <a:solidFill>
                  <a:srgbClr val="FF0000"/>
                </a:solidFill>
              </a:rPr>
              <a:t>maiale</a:t>
            </a:r>
            <a:r>
              <a:rPr lang="it-IT" sz="2800" dirty="0"/>
              <a:t> agli inizi del VII </a:t>
            </a:r>
            <a:r>
              <a:rPr lang="it-IT" dirty="0"/>
              <a:t>millennio a.C.</a:t>
            </a:r>
            <a:r>
              <a:rPr lang="it-IT" sz="2800" dirty="0"/>
              <a:t> </a:t>
            </a:r>
          </a:p>
        </p:txBody>
      </p:sp>
      <p:pic>
        <p:nvPicPr>
          <p:cNvPr id="46084" name="Picture 4" descr="http://t3.gstatic.com/images?q=tbn:ANd9GcQP4qJOV9jQGIxPPGotfUO-lo-78XHpR98ecMALEeIKm09yCtG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4165" y="2539469"/>
            <a:ext cx="3575670" cy="2620338"/>
          </a:xfrm>
          <a:prstGeom prst="rect">
            <a:avLst/>
          </a:prstGeom>
          <a:noFill/>
        </p:spPr>
      </p:pic>
      <p:sp>
        <p:nvSpPr>
          <p:cNvPr id="13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620688"/>
          </a:xfrm>
        </p:spPr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</a:rPr>
              <a:t>I primi animali addomesticati</a:t>
            </a:r>
            <a:endParaRPr lang="it-IT" sz="20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6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olo 8"/>
          <p:cNvSpPr txBox="1">
            <a:spLocks/>
          </p:cNvSpPr>
          <p:nvPr/>
        </p:nvSpPr>
        <p:spPr bwMode="auto">
          <a:xfrm>
            <a:off x="1341045" y="1345091"/>
            <a:ext cx="6461910" cy="58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 hangingPunct="1"/>
            <a:r>
              <a:rPr lang="it-IT" sz="2800" dirty="0"/>
              <a:t>I </a:t>
            </a:r>
            <a:r>
              <a:rPr lang="it-IT" sz="2800" b="1" dirty="0">
                <a:solidFill>
                  <a:srgbClr val="FF0000"/>
                </a:solidFill>
              </a:rPr>
              <a:t>bovini</a:t>
            </a:r>
            <a:r>
              <a:rPr lang="it-IT" sz="2800" dirty="0"/>
              <a:t> nella metà del VII </a:t>
            </a:r>
            <a:r>
              <a:rPr lang="it-IT" dirty="0"/>
              <a:t>millennio a.C.</a:t>
            </a:r>
          </a:p>
        </p:txBody>
      </p:sp>
      <p:pic>
        <p:nvPicPr>
          <p:cNvPr id="46086" name="Picture 6" descr="http://img859.imageshack.us/img859/580/48bovini30684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24944"/>
            <a:ext cx="4503023" cy="2664296"/>
          </a:xfrm>
          <a:prstGeom prst="rect">
            <a:avLst/>
          </a:prstGeom>
          <a:noFill/>
        </p:spPr>
      </p:pic>
      <p:sp>
        <p:nvSpPr>
          <p:cNvPr id="13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620688"/>
          </a:xfrm>
        </p:spPr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</a:rPr>
              <a:t>I primi animali addomesticati</a:t>
            </a:r>
            <a:endParaRPr lang="it-IT" sz="20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92867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L’arte casearia</a:t>
            </a:r>
            <a:endParaRPr lang="it-IT" sz="28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259544"/>
            <a:ext cx="86439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/>
              <a:t>Con l’allevamento si pongono le basi all’arte casearia con la produzione dei primi formaggi.</a:t>
            </a:r>
            <a:endParaRPr lang="it-IT" sz="2800" dirty="0">
              <a:latin typeface="+mn-lt"/>
            </a:endParaRPr>
          </a:p>
        </p:txBody>
      </p:sp>
      <p:sp>
        <p:nvSpPr>
          <p:cNvPr id="8" name="Titolo 8"/>
          <p:cNvSpPr txBox="1">
            <a:spLocks/>
          </p:cNvSpPr>
          <p:nvPr/>
        </p:nvSpPr>
        <p:spPr bwMode="auto">
          <a:xfrm>
            <a:off x="0" y="2643182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dirty="0"/>
              <a:t>Lo ha scoperto un team internazionale di scienziati dell'</a:t>
            </a:r>
            <a:r>
              <a:rPr lang="it-IT" b="1" dirty="0"/>
              <a:t>Università di Bristol</a:t>
            </a:r>
            <a:r>
              <a:rPr lang="it-IT" dirty="0"/>
              <a:t>. La prima prova inequivocabile che gli esseri umani nella preistoria utilizzassero il bestiame per il latte e i suoi derivati è stata ritrovata in Africa. Analizzando gli acidi grassi estratti dalle ceramiche smaltate provenienti da un sito archeologico della </a:t>
            </a:r>
            <a:r>
              <a:rPr lang="it-IT" b="1" dirty="0"/>
              <a:t>Libia</a:t>
            </a:r>
            <a:r>
              <a:rPr lang="it-IT" dirty="0"/>
              <a:t>, i ricercatori hanno dimostrato che i grassi lattiero-caseari erano stati trattati proprio in quei vasi. Questa prima identificazione delle pratiche casearie nel continente africano da parte dei pastori preistorici del Sahara, può essere databile attorno al V millennio a.C.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14422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9 - 5.000 </a:t>
            </a:r>
            <a:r>
              <a:rPr lang="it-IT" sz="3600" b="1" dirty="0" err="1">
                <a:solidFill>
                  <a:srgbClr val="FF0000"/>
                </a:solidFill>
              </a:rPr>
              <a:t>a.C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  <a:latin typeface="Cooper Black" pitchFamily="18" charset="0"/>
              </a:rPr>
              <a:t>Nasce l’agricoltura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285860"/>
            <a:ext cx="8643998" cy="20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>
                <a:latin typeface="+mn-lt"/>
              </a:rPr>
              <a:t>…. con </a:t>
            </a:r>
            <a:r>
              <a:rPr lang="it-IT" sz="2800" dirty="0"/>
              <a:t>la selezione e coltivazione di piante alimentari (cioè commestibili) finora solo raccolti</a:t>
            </a:r>
            <a:endParaRPr lang="it-IT" sz="2400" dirty="0">
              <a:latin typeface="+mn-lt"/>
            </a:endParaRPr>
          </a:p>
        </p:txBody>
      </p:sp>
      <p:pic>
        <p:nvPicPr>
          <p:cNvPr id="2050" name="Picture 2" descr="http://www.angiolettionline.it/old/Mondocibo/immagini/neolitic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643182"/>
            <a:ext cx="3000396" cy="2620751"/>
          </a:xfrm>
          <a:prstGeom prst="rect">
            <a:avLst/>
          </a:prstGeom>
          <a:noFill/>
        </p:spPr>
      </p:pic>
      <p:sp>
        <p:nvSpPr>
          <p:cNvPr id="10" name="Titolo 8"/>
          <p:cNvSpPr txBox="1">
            <a:spLocks/>
          </p:cNvSpPr>
          <p:nvPr/>
        </p:nvSpPr>
        <p:spPr bwMode="auto">
          <a:xfrm>
            <a:off x="0" y="542926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dirty="0"/>
              <a:t>Tra gli aspetti negativi vi è la tendenza a sostituire la carne con i cereali, meno ricchi di proteine, col conseguente indebolimento del corpo e la diffusione di epidemie.</a:t>
            </a:r>
            <a:endParaRPr lang="it-IT" dirty="0">
              <a:latin typeface="+mn-lt"/>
            </a:endParaRPr>
          </a:p>
        </p:txBody>
      </p:sp>
      <p:pic>
        <p:nvPicPr>
          <p:cNvPr id="2052" name="Picture 4" descr="http://1.bp.blogspot.com/-9TldI_j8xi8/T4hBxYE0hTI/AAAAAAAAH6Y/E48PnVnGbZ0/s1600/Domestication+of+Animals+Zambese+men+transporting+ani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612681"/>
            <a:ext cx="2571768" cy="274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46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Modificazioni genetiche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285860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/>
              <a:t>Le forme domestiche dei cereali si distinguono dalle varietà selvatiche innanzi tutto per </a:t>
            </a:r>
          </a:p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FF0000"/>
                </a:solidFill>
              </a:rPr>
              <a:t>i chicchi più grandi e rotondi:</a:t>
            </a:r>
            <a:r>
              <a:rPr lang="it-IT" sz="28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800" dirty="0"/>
              <a:t>le specie selvatiche hanno, infatti, delle spighe fragili che hanno favorito la propagazione spontanea dei chicchi che disperdendosi nel terreno generavano altre piante.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46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Modificazioni genetiche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285860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800" dirty="0"/>
              <a:t>L'uomo, osservando questo fenomeno, ha sperimentato la semina artificiale di questi vegetali che si è rivelata di grande successo e ha selezionato le piante meno fragili modificando così la natura genetica dei cereali.</a:t>
            </a:r>
          </a:p>
        </p:txBody>
      </p:sp>
    </p:spTree>
    <p:extLst>
      <p:ext uri="{BB962C8B-B14F-4D97-AF65-F5344CB8AC3E}">
        <p14:creationId xmlns:p14="http://schemas.microsoft.com/office/powerpoint/2010/main" val="22986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92867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Le prime piante coltivate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000108"/>
            <a:ext cx="86439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FF0000"/>
                </a:solidFill>
                <a:latin typeface="+mn-lt"/>
              </a:rPr>
              <a:t>Cereali: </a:t>
            </a:r>
            <a:r>
              <a:rPr lang="it-IT" sz="3600" dirty="0">
                <a:latin typeface="+mn-lt"/>
              </a:rPr>
              <a:t>farro (</a:t>
            </a:r>
            <a:r>
              <a:rPr lang="it-IT" sz="3600" dirty="0" err="1">
                <a:latin typeface="+mn-lt"/>
              </a:rPr>
              <a:t>emmer</a:t>
            </a:r>
            <a:r>
              <a:rPr lang="it-IT" sz="3600" dirty="0">
                <a:latin typeface="+mn-lt"/>
              </a:rPr>
              <a:t>), </a:t>
            </a:r>
            <a:r>
              <a:rPr lang="it-IT" sz="3600" dirty="0"/>
              <a:t>orzo</a:t>
            </a:r>
            <a:endParaRPr lang="it-IT" sz="3600" dirty="0">
              <a:latin typeface="+mn-lt"/>
            </a:endParaRPr>
          </a:p>
        </p:txBody>
      </p:sp>
      <p:sp>
        <p:nvSpPr>
          <p:cNvPr id="11" name="Titolo 8"/>
          <p:cNvSpPr txBox="1">
            <a:spLocks/>
          </p:cNvSpPr>
          <p:nvPr/>
        </p:nvSpPr>
        <p:spPr bwMode="auto">
          <a:xfrm>
            <a:off x="264692" y="3286124"/>
            <a:ext cx="88793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FF0000"/>
                </a:solidFill>
                <a:latin typeface="+mn-lt"/>
              </a:rPr>
              <a:t>Legumi:  </a:t>
            </a:r>
            <a:r>
              <a:rPr lang="it-IT" sz="3600" dirty="0">
                <a:latin typeface="+mn-lt"/>
              </a:rPr>
              <a:t>pisello, lenticchia, ceci, </a:t>
            </a:r>
            <a:r>
              <a:rPr lang="it-IT" sz="3600" dirty="0" err="1">
                <a:latin typeface="+mn-lt"/>
              </a:rPr>
              <a:t>vecciola</a:t>
            </a:r>
            <a:r>
              <a:rPr lang="it-IT" sz="36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+mn-lt"/>
              </a:rPr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it-IT" sz="1400" dirty="0">
                <a:latin typeface="+mn-lt"/>
              </a:rPr>
              <a:t>(veccia selvatica)</a:t>
            </a:r>
          </a:p>
        </p:txBody>
      </p:sp>
      <p:pic>
        <p:nvPicPr>
          <p:cNvPr id="15362" name="Picture 2" descr="F:\1 AME 2011_08 in poi\Gig Clipart Font\ALIMENTI\Cereali\frumen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928670"/>
            <a:ext cx="2514600" cy="2489200"/>
          </a:xfrm>
          <a:prstGeom prst="rect">
            <a:avLst/>
          </a:prstGeom>
          <a:noFill/>
        </p:spPr>
      </p:pic>
      <p:pic>
        <p:nvPicPr>
          <p:cNvPr id="15364" name="Picture 4" descr="F:\1 AME 2011_08 in poi\Gig Clipart Font\ALIMENTI\Cereali\orz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785926"/>
            <a:ext cx="1807938" cy="1773237"/>
          </a:xfrm>
          <a:prstGeom prst="rect">
            <a:avLst/>
          </a:prstGeom>
          <a:noFill/>
        </p:spPr>
      </p:pic>
      <p:pic>
        <p:nvPicPr>
          <p:cNvPr id="15366" name="Picture 6" descr="F:\1 AME 2011_08 in poi\Gig Clipart Font\ALIMENTI\Legumi\più legumi e cerea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500570"/>
            <a:ext cx="1486007" cy="1063604"/>
          </a:xfrm>
          <a:prstGeom prst="rect">
            <a:avLst/>
          </a:prstGeom>
          <a:noFill/>
        </p:spPr>
      </p:pic>
      <p:pic>
        <p:nvPicPr>
          <p:cNvPr id="15367" name="Picture 7" descr="F:\1 AME 2011_08 in poi\Gig Clipart Font\ALIMENTI\Legumi\lenticch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572008"/>
            <a:ext cx="2060581" cy="126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92867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Ortaggi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000108"/>
            <a:ext cx="86439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FF0000"/>
                </a:solidFill>
                <a:latin typeface="+mn-lt"/>
              </a:rPr>
              <a:t>Ortaggi:  </a:t>
            </a:r>
            <a:r>
              <a:rPr lang="it-IT" sz="4000" dirty="0">
                <a:latin typeface="+mn-lt"/>
              </a:rPr>
              <a:t>rape, cetrioli, lattuga</a:t>
            </a:r>
            <a:endParaRPr lang="it-IT" sz="3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357430"/>
            <a:ext cx="2178096" cy="18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500306"/>
            <a:ext cx="2000264" cy="288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643314"/>
            <a:ext cx="25019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14422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Gli alberi da frutto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124744"/>
            <a:ext cx="8643998" cy="480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/>
              <a:t>Dapprima utilizzati quelli selvatici, in seguito saranno addomesticati:</a:t>
            </a:r>
          </a:p>
          <a:p>
            <a:r>
              <a:rPr lang="it-IT" sz="1400" dirty="0"/>
              <a:t> 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il fico, 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il pistacchio, 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l'olivo 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e la vite.</a:t>
            </a:r>
            <a:endParaRPr lang="it-IT" sz="3600" dirty="0"/>
          </a:p>
        </p:txBody>
      </p:sp>
      <p:pic>
        <p:nvPicPr>
          <p:cNvPr id="2049" name="Picture 1" descr="F:\1 AME 2011_08 in poi\Gig Clipart Font\ALIMENTI\olio ulivi\olivera-co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428868"/>
            <a:ext cx="2500330" cy="3333773"/>
          </a:xfrm>
          <a:prstGeom prst="rect">
            <a:avLst/>
          </a:prstGeom>
          <a:noFill/>
        </p:spPr>
      </p:pic>
      <p:pic>
        <p:nvPicPr>
          <p:cNvPr id="2050" name="Picture 2" descr="F:\1 AME 2011_08 in poi\Gig Clipart Font\ALIMENTI\Frutta\fichi_puglie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143116"/>
            <a:ext cx="2190742" cy="1476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85720" y="142876"/>
            <a:ext cx="8643998" cy="928670"/>
          </a:xfrm>
        </p:spPr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</a:rPr>
              <a:t>Le Aree del mondo in cui la domesticazione avvenne con specie autoctone sono state: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F:\4 Conferenze\STORIA dell'ALIMENTAZIONE\01Net Neolitico alimentazione\Addomesticazione pian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428736"/>
            <a:ext cx="8951913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xtimeline.com/__UserPic_Large/78503/evt101016112600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224611" cy="4500594"/>
          </a:xfrm>
          <a:prstGeom prst="rect">
            <a:avLst/>
          </a:prstGeom>
          <a:noFill/>
        </p:spPr>
      </p:pic>
      <p:sp>
        <p:nvSpPr>
          <p:cNvPr id="4" name="Titolo 8"/>
          <p:cNvSpPr txBox="1">
            <a:spLocks/>
          </p:cNvSpPr>
          <p:nvPr/>
        </p:nvSpPr>
        <p:spPr>
          <a:xfrm>
            <a:off x="4499992" y="32048"/>
            <a:ext cx="4139952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Età </a:t>
            </a:r>
          </a:p>
          <a:p>
            <a:pPr lvl="0" algn="ctr"/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della pietra nuova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olo 8"/>
          <p:cNvSpPr txBox="1">
            <a:spLocks/>
          </p:cNvSpPr>
          <p:nvPr/>
        </p:nvSpPr>
        <p:spPr>
          <a:xfrm>
            <a:off x="4714876" y="1214422"/>
            <a:ext cx="4071966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Times New Roman" pitchFamily="18" charset="0"/>
              </a:rPr>
              <a:t>10.000 – 5.000 anni fa</a:t>
            </a:r>
          </a:p>
        </p:txBody>
      </p:sp>
      <p:grpSp>
        <p:nvGrpSpPr>
          <p:cNvPr id="7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 descr="http://www.comune.mezzocorona.tn.it/var/plain_site/storage/images/media/images/immagini-pagine-web/turismo/storia-archeologia/neolitico/5060-1-ita-IT/Neolitico_image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86124"/>
            <a:ext cx="3829050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185396"/>
            <a:ext cx="8643998" cy="1200835"/>
          </a:xfrm>
        </p:spPr>
        <p:txBody>
          <a:bodyPr anchor="t"/>
          <a:lstStyle/>
          <a:p>
            <a:r>
              <a:rPr lang="it-IT" sz="2400" b="1" dirty="0">
                <a:solidFill>
                  <a:srgbClr val="FF0000"/>
                </a:solidFill>
              </a:rPr>
              <a:t>Attualmente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4000" b="1" dirty="0">
                <a:solidFill>
                  <a:srgbClr val="FF0000"/>
                </a:solidFill>
              </a:rPr>
              <a:t>l'80 % </a:t>
            </a:r>
            <a:r>
              <a:rPr lang="it-IT" sz="2400" b="1" dirty="0">
                <a:solidFill>
                  <a:srgbClr val="FF0000"/>
                </a:solidFill>
              </a:rPr>
              <a:t>del raccolto annuo sulla terra è composto da:</a:t>
            </a:r>
            <a:r>
              <a:rPr lang="it-IT" sz="2400" b="1" baseline="30000" dirty="0">
                <a:solidFill>
                  <a:srgbClr val="FF0000"/>
                </a:solidFill>
                <a:hlinkClick r:id="rId4"/>
              </a:rPr>
              <a:t>[</a:t>
            </a:r>
            <a:endParaRPr lang="it-IT" sz="1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323528" y="1603037"/>
            <a:ext cx="86439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</a:pPr>
            <a:r>
              <a:rPr lang="it-IT" sz="2800" dirty="0"/>
              <a:t>5 cereali (grano, mais, riso, orzo, sorgo)</a:t>
            </a:r>
          </a:p>
          <a:p>
            <a:pPr>
              <a:lnSpc>
                <a:spcPct val="200000"/>
              </a:lnSpc>
            </a:pPr>
            <a:r>
              <a:rPr lang="it-IT" sz="2800" dirty="0"/>
              <a:t>1 legume (soia)</a:t>
            </a:r>
          </a:p>
          <a:p>
            <a:pPr>
              <a:lnSpc>
                <a:spcPct val="200000"/>
              </a:lnSpc>
            </a:pPr>
            <a:r>
              <a:rPr lang="it-IT" sz="2800" dirty="0"/>
              <a:t>3 tuberi (patata, manioca e patata dolce)</a:t>
            </a:r>
          </a:p>
          <a:p>
            <a:pPr>
              <a:lnSpc>
                <a:spcPct val="200000"/>
              </a:lnSpc>
            </a:pPr>
            <a:r>
              <a:rPr lang="it-IT" sz="2800" dirty="0"/>
              <a:t>2 piante zuccherine (barbabietola e canna da zucchero)</a:t>
            </a:r>
          </a:p>
          <a:p>
            <a:pPr>
              <a:lnSpc>
                <a:spcPct val="200000"/>
              </a:lnSpc>
            </a:pPr>
            <a:r>
              <a:rPr lang="it-IT" sz="2800" dirty="0"/>
              <a:t>1 pianta da frutto (banana)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1442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In Cina</a:t>
            </a:r>
            <a:endParaRPr lang="it-IT" sz="2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428736"/>
            <a:ext cx="857256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600" dirty="0"/>
              <a:t>Il </a:t>
            </a:r>
            <a:r>
              <a:rPr lang="it-IT" sz="3600" b="1" dirty="0">
                <a:solidFill>
                  <a:srgbClr val="660066"/>
                </a:solidFill>
              </a:rPr>
              <a:t>riso</a:t>
            </a:r>
            <a:r>
              <a:rPr lang="it-IT" sz="3600" dirty="0"/>
              <a:t> coltivato </a:t>
            </a:r>
          </a:p>
          <a:p>
            <a:pPr algn="ctr"/>
            <a:endParaRPr lang="it-IT" sz="3600" dirty="0"/>
          </a:p>
          <a:p>
            <a:pPr algn="ctr"/>
            <a:endParaRPr lang="it-IT" sz="3600" dirty="0"/>
          </a:p>
          <a:p>
            <a:pPr algn="ctr"/>
            <a:endParaRPr lang="it-IT" sz="3600" dirty="0"/>
          </a:p>
          <a:p>
            <a:pPr algn="ctr"/>
            <a:endParaRPr lang="it-IT" sz="3600" dirty="0"/>
          </a:p>
          <a:p>
            <a:pPr algn="ctr"/>
            <a:endParaRPr lang="it-IT" sz="3600" dirty="0"/>
          </a:p>
          <a:p>
            <a:pPr algn="ctr"/>
            <a:r>
              <a:rPr lang="it-IT" sz="3600" dirty="0"/>
              <a:t>appare in Cina già nel VIII millennio a.C.</a:t>
            </a:r>
          </a:p>
          <a:p>
            <a:pPr>
              <a:lnSpc>
                <a:spcPct val="200000"/>
              </a:lnSpc>
            </a:pPr>
            <a:endParaRPr lang="it-IT" sz="3600" dirty="0"/>
          </a:p>
        </p:txBody>
      </p:sp>
      <p:pic>
        <p:nvPicPr>
          <p:cNvPr id="1025" name="Picture 1" descr="F:\1 AME 2011_08 in poi\Gig Clipart Font\ALIMENTI\Cereali\RI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28868"/>
            <a:ext cx="2870197" cy="1900708"/>
          </a:xfrm>
          <a:prstGeom prst="rect">
            <a:avLst/>
          </a:prstGeom>
          <a:noFill/>
        </p:spPr>
      </p:pic>
      <p:pic>
        <p:nvPicPr>
          <p:cNvPr id="1026" name="Picture 2" descr="F:\1 AME 2011_08 in poi\Gig Clipart Font\ALIMENTI\Cereali\riso_brill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357430"/>
            <a:ext cx="3280562" cy="2055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46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In America</a:t>
            </a:r>
            <a:endParaRPr lang="it-IT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500174"/>
            <a:ext cx="85725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200" dirty="0"/>
              <a:t>Nell'America centrale e meridionale furono addomesticate altre specie vegetali come il </a:t>
            </a:r>
          </a:p>
          <a:p>
            <a:pPr algn="ctr"/>
            <a:endParaRPr lang="it-IT" sz="1600" dirty="0"/>
          </a:p>
          <a:p>
            <a:pPr algn="ctr"/>
            <a:r>
              <a:rPr lang="it-IT" sz="3600" b="1" dirty="0">
                <a:solidFill>
                  <a:srgbClr val="660066"/>
                </a:solidFill>
              </a:rPr>
              <a:t>mais, </a:t>
            </a:r>
          </a:p>
          <a:p>
            <a:pPr algn="ctr"/>
            <a:endParaRPr lang="it-IT" sz="1800" b="1" dirty="0">
              <a:solidFill>
                <a:srgbClr val="660066"/>
              </a:solidFill>
            </a:endParaRPr>
          </a:p>
          <a:p>
            <a:pPr algn="ctr"/>
            <a:r>
              <a:rPr lang="it-IT" sz="3600" b="1" dirty="0">
                <a:solidFill>
                  <a:srgbClr val="660066"/>
                </a:solidFill>
              </a:rPr>
              <a:t>i fagioli, </a:t>
            </a:r>
          </a:p>
          <a:p>
            <a:pPr algn="ctr"/>
            <a:endParaRPr lang="it-IT" sz="1800" b="1" dirty="0">
              <a:solidFill>
                <a:srgbClr val="660066"/>
              </a:solidFill>
            </a:endParaRPr>
          </a:p>
          <a:p>
            <a:pPr algn="ctr"/>
            <a:r>
              <a:rPr lang="it-IT" sz="3600" b="1" dirty="0">
                <a:solidFill>
                  <a:srgbClr val="660066"/>
                </a:solidFill>
              </a:rPr>
              <a:t>le zucche</a:t>
            </a:r>
          </a:p>
          <a:p>
            <a:pPr algn="ctr"/>
            <a:r>
              <a:rPr lang="it-IT" dirty="0"/>
              <a:t> </a:t>
            </a:r>
          </a:p>
          <a:p>
            <a:pPr algn="ctr"/>
            <a:r>
              <a:rPr lang="it-IT" sz="3200" dirty="0"/>
              <a:t>conosciute in Europa solo dopo la scoperta dell'America alla fine del 1400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14422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… non solo piante alimentari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052736"/>
            <a:ext cx="8572560" cy="487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00000"/>
              </a:lnSpc>
            </a:pPr>
            <a:r>
              <a:rPr lang="it-IT" sz="3600" dirty="0"/>
              <a:t>Altre piante avranno anche altri usi come </a:t>
            </a:r>
          </a:p>
          <a:p>
            <a:pPr algn="ctr">
              <a:lnSpc>
                <a:spcPct val="200000"/>
              </a:lnSpc>
            </a:pPr>
            <a:r>
              <a:rPr lang="it-IT" sz="3600" dirty="0"/>
              <a:t>il lino </a:t>
            </a:r>
          </a:p>
          <a:p>
            <a:pPr algn="ctr">
              <a:lnSpc>
                <a:spcPct val="200000"/>
              </a:lnSpc>
            </a:pPr>
            <a:r>
              <a:rPr lang="it-IT" sz="3600" dirty="0"/>
              <a:t>e il papavero da oppio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60848"/>
            <a:ext cx="1691233" cy="14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pieroweb.com/eventi/museovalle/lino/lino3_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76872"/>
            <a:ext cx="1777380" cy="1333035"/>
          </a:xfrm>
          <a:prstGeom prst="rect">
            <a:avLst/>
          </a:prstGeom>
          <a:noFill/>
        </p:spPr>
      </p:pic>
      <p:pic>
        <p:nvPicPr>
          <p:cNvPr id="1030" name="Picture 6" descr="http://www.tabaccheria21.net/RaccoltaImmagini/ALBUM/oppio_capsule_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365104"/>
            <a:ext cx="3011827" cy="1772816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8/87/Opium_poppy.jpg/300px-Opium_pop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1705372" cy="1279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14422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Utensili per l’agricoltura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4429124" y="1500174"/>
            <a:ext cx="44291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3600" dirty="0"/>
              <a:t>Falcetti formati da un manico di legno o di osso con inserite lamelle di selce</a:t>
            </a:r>
          </a:p>
        </p:txBody>
      </p:sp>
      <p:pic>
        <p:nvPicPr>
          <p:cNvPr id="8" name="Immagine 7" descr="Il falcet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ina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47647" y="908720"/>
            <a:ext cx="3596353" cy="2019298"/>
          </a:xfrm>
          <a:prstGeom prst="rect">
            <a:avLst/>
          </a:prstGeom>
          <a:noFill/>
          <a:ln/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Utensili da cucina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14282" y="1285860"/>
            <a:ext cx="5581854" cy="45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it-IT" sz="3200" dirty="0"/>
              <a:t>Si sviluppa l’arte della terracotta quasi indispensabile per la cottura dei cibi e di conseguenza la suddivisione del lavoro, l’organizzazione della famiglia e poi delle tribù.</a:t>
            </a:r>
          </a:p>
        </p:txBody>
      </p:sp>
      <p:pic>
        <p:nvPicPr>
          <p:cNvPr id="10" name="Picture 8" descr="sez02_19_colombin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71876"/>
            <a:ext cx="3006857" cy="2232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1000108"/>
          </a:xfrm>
        </p:spPr>
        <p:txBody>
          <a:bodyPr/>
          <a:lstStyle/>
          <a:p>
            <a:r>
              <a:rPr lang="it-IT" sz="4800" b="1" dirty="0">
                <a:solidFill>
                  <a:srgbClr val="FF0000"/>
                </a:solidFill>
              </a:rPr>
              <a:t>I metalli</a:t>
            </a:r>
            <a:endParaRPr lang="it-IT" sz="4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85720" y="1214422"/>
            <a:ext cx="8858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7-8000 aa fa gli uomini notarono che alcune pietre fondevano col fuoco e s'indurivano raffrenandosi</a:t>
            </a:r>
          </a:p>
          <a:p>
            <a:pPr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>
              <a:solidFill>
                <a:srgbClr val="000000"/>
              </a:solidFill>
            </a:endParaRPr>
          </a:p>
          <a:p>
            <a:pPr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Il </a:t>
            </a:r>
            <a:r>
              <a:rPr lang="it-IT" sz="3600" b="1" dirty="0">
                <a:solidFill>
                  <a:srgbClr val="FF0000"/>
                </a:solidFill>
              </a:rPr>
              <a:t>rame</a:t>
            </a:r>
            <a:r>
              <a:rPr lang="it-IT" sz="3200" dirty="0">
                <a:solidFill>
                  <a:srgbClr val="000000"/>
                </a:solidFill>
              </a:rPr>
              <a:t> fu il primo metallo, </a:t>
            </a:r>
          </a:p>
          <a:p>
            <a:pPr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                               poi il </a:t>
            </a:r>
            <a:r>
              <a:rPr lang="it-IT" sz="3600" b="1" dirty="0">
                <a:solidFill>
                  <a:srgbClr val="FF0000"/>
                </a:solidFill>
              </a:rPr>
              <a:t>bronzo</a:t>
            </a:r>
            <a:r>
              <a:rPr lang="it-IT" sz="3200" dirty="0">
                <a:solidFill>
                  <a:srgbClr val="000000"/>
                </a:solidFill>
              </a:rPr>
              <a:t>, </a:t>
            </a:r>
          </a:p>
          <a:p>
            <a:pPr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                                               più tardi il </a:t>
            </a:r>
            <a:r>
              <a:rPr lang="it-IT" sz="3600" b="1" dirty="0">
                <a:solidFill>
                  <a:srgbClr val="FF0000"/>
                </a:solidFill>
              </a:rPr>
              <a:t>ferro</a:t>
            </a:r>
            <a:endParaRPr lang="it-IT" sz="3200" b="1" dirty="0">
              <a:solidFill>
                <a:srgbClr val="FF0000"/>
              </a:solidFill>
            </a:endParaRPr>
          </a:p>
          <a:p>
            <a:pPr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>
              <a:solidFill>
                <a:srgbClr val="000000"/>
              </a:solidFill>
            </a:endParaRPr>
          </a:p>
          <a:p>
            <a:pPr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dirty="0">
              <a:solidFill>
                <a:srgbClr val="000000"/>
              </a:solidFill>
            </a:endParaRPr>
          </a:p>
          <a:p>
            <a:pPr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Con il metallo di realizzavano: falci, vanghe, recipienti vari</a:t>
            </a:r>
          </a:p>
        </p:txBody>
      </p:sp>
      <p:sp>
        <p:nvSpPr>
          <p:cNvPr id="8" name="Titolo 8"/>
          <p:cNvSpPr txBox="1">
            <a:spLocks/>
          </p:cNvSpPr>
          <p:nvPr/>
        </p:nvSpPr>
        <p:spPr bwMode="auto">
          <a:xfrm>
            <a:off x="6000760" y="71438"/>
            <a:ext cx="3071834" cy="57148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it-IT" sz="2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.000 anni fa</a:t>
            </a:r>
            <a:endParaRPr kumimoji="0" lang="it-IT" sz="28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olo 8"/>
          <p:cNvSpPr txBox="1">
            <a:spLocks/>
          </p:cNvSpPr>
          <p:nvPr/>
        </p:nvSpPr>
        <p:spPr bwMode="auto">
          <a:xfrm>
            <a:off x="719572" y="1180211"/>
            <a:ext cx="77048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000000"/>
                </a:solidFill>
              </a:rPr>
              <a:t>Con l’uso dei metalli </a:t>
            </a:r>
          </a:p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 dirty="0">
                <a:solidFill>
                  <a:srgbClr val="000000"/>
                </a:solidFill>
              </a:rPr>
              <a:t>si conclude</a:t>
            </a:r>
            <a:r>
              <a:rPr lang="it-IT" sz="3600" dirty="0">
                <a:solidFill>
                  <a:srgbClr val="000000"/>
                </a:solidFill>
              </a:rPr>
              <a:t> </a:t>
            </a:r>
            <a:r>
              <a:rPr lang="it-IT" sz="3600" b="1" dirty="0">
                <a:solidFill>
                  <a:srgbClr val="000000"/>
                </a:solidFill>
              </a:rPr>
              <a:t>l'età della pietra</a:t>
            </a:r>
          </a:p>
        </p:txBody>
      </p:sp>
      <p:sp>
        <p:nvSpPr>
          <p:cNvPr id="8" name="Titolo 8"/>
          <p:cNvSpPr txBox="1">
            <a:spLocks/>
          </p:cNvSpPr>
          <p:nvPr/>
        </p:nvSpPr>
        <p:spPr bwMode="auto">
          <a:xfrm>
            <a:off x="6000760" y="71438"/>
            <a:ext cx="3071834" cy="57148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6-7.000 anni fa</a:t>
            </a:r>
            <a:endParaRPr kumimoji="0" lang="it-IT" sz="28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Preistoria – Arte e Immagine">
            <a:extLst>
              <a:ext uri="{FF2B5EF4-FFF2-40B4-BE49-F238E27FC236}">
                <a16:creationId xmlns:a16="http://schemas.microsoft.com/office/drawing/2014/main" id="{2F9426F0-7CEE-D2DF-F35E-65DE74B5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1657"/>
            <a:ext cx="9144000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41FCBC-96F4-300B-1108-A1400F498975}"/>
              </a:ext>
            </a:extLst>
          </p:cNvPr>
          <p:cNvSpPr txBox="1"/>
          <p:nvPr/>
        </p:nvSpPr>
        <p:spPr>
          <a:xfrm>
            <a:off x="7308304" y="6010162"/>
            <a:ext cx="17642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</a:t>
            </a:r>
            <a:r>
              <a:rPr lang="it-IT" sz="800" dirty="0" err="1"/>
              <a:t>profcasilli.wordpress.com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908702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Le età dei metalli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3500-800 a.C.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51520" y="908720"/>
            <a:ext cx="8712968" cy="537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/>
              <a:t>Il periodo più recente del neolitico centro-europeo è anche chiamato  </a:t>
            </a:r>
            <a:r>
              <a:rPr lang="it-IT" sz="4000" b="1" dirty="0">
                <a:solidFill>
                  <a:srgbClr val="C00000"/>
                </a:solidFill>
              </a:rPr>
              <a:t>età del rame </a:t>
            </a:r>
            <a:r>
              <a:rPr lang="it-IT" sz="2800" b="1" dirty="0"/>
              <a:t>(3500 – 2300 a.C.)</a:t>
            </a:r>
            <a:r>
              <a:rPr lang="it-IT" sz="2800" dirty="0"/>
              <a:t>. </a:t>
            </a:r>
          </a:p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/>
              <a:t>L’uomo scopre il metallo come materia prima per la produzione di attrezzi, armi e gioielli. </a:t>
            </a:r>
          </a:p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/>
          </a:p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/>
              <a:t>Con l’estrazione e lavorazione del rame nascono nuove figure professionali; il commercio del rame e di oggetti in rame stimola inoltre contatti culturali ad ampio raggio.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Le età dei metalli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3500-800 a.C.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435004" y="1143000"/>
            <a:ext cx="8385467" cy="49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/>
              <a:t>In questo periodo si formano diversi gruppi sociali e si delinea una struttura gerarchica della società. </a:t>
            </a:r>
          </a:p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/>
          </a:p>
          <a:p>
            <a:pPr algn="ctr">
              <a:lnSpc>
                <a:spcPct val="150000"/>
              </a:lnSpc>
              <a:buSzPct val="4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/>
              <a:t>Allo stato delle attuali conoscenze si pensa che al vertice delle élite sociali ci fossero i guerrieri, che proteggevano le proprie comunità di villaggio. </a:t>
            </a:r>
          </a:p>
        </p:txBody>
      </p:sp>
    </p:spTree>
    <p:extLst>
      <p:ext uri="{BB962C8B-B14F-4D97-AF65-F5344CB8AC3E}">
        <p14:creationId xmlns:p14="http://schemas.microsoft.com/office/powerpoint/2010/main" val="8337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499992" y="357166"/>
            <a:ext cx="4139952" cy="8270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primi attrezzi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olo 8"/>
          <p:cNvSpPr txBox="1">
            <a:spLocks/>
          </p:cNvSpPr>
          <p:nvPr/>
        </p:nvSpPr>
        <p:spPr>
          <a:xfrm>
            <a:off x="76200" y="3571876"/>
            <a:ext cx="9144000" cy="244750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/>
              <a:t>L'uomo specializza le tecniche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/>
              <a:t> di levigatura della pietra costruendo arnesi e strumenti più affilati ed efficaci che indirettamente consentono di aumentare la produttività del lavoro.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4" name="Picture 2" descr="http://www.inklink.it/inklink/photo/thumb/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85794"/>
            <a:ext cx="3737993" cy="2500330"/>
          </a:xfrm>
          <a:prstGeom prst="rect">
            <a:avLst/>
          </a:prstGeom>
          <a:noFill/>
        </p:spPr>
      </p:pic>
      <p:pic>
        <p:nvPicPr>
          <p:cNvPr id="45058" name="Picture 2" descr="File:Haches pierre pol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928802"/>
            <a:ext cx="3870343" cy="1780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Le età dei metalli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3500-800 a.C.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251520" y="1268760"/>
            <a:ext cx="85689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buSzPct val="45000"/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Età del bronzo: dal 3500 al 1200 a.C. (in Europa)</a:t>
            </a:r>
          </a:p>
          <a:p>
            <a:pPr marL="266700" indent="-266700">
              <a:buSzPct val="45000"/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dirty="0">
              <a:solidFill>
                <a:srgbClr val="000000"/>
              </a:solidFill>
            </a:endParaRPr>
          </a:p>
          <a:p>
            <a:pPr marL="266700" indent="-266700">
              <a:lnSpc>
                <a:spcPct val="200000"/>
              </a:lnSpc>
              <a:buSzPct val="45000"/>
              <a:buFont typeface="Wingdings" pitchFamily="2" charset="2"/>
              <a:buChar char="§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Età del ferro  X sec </a:t>
            </a:r>
            <a:r>
              <a:rPr lang="it-IT" sz="3200" dirty="0" err="1">
                <a:solidFill>
                  <a:srgbClr val="000000"/>
                </a:solidFill>
              </a:rPr>
              <a:t>a.C</a:t>
            </a:r>
            <a:r>
              <a:rPr lang="it-IT" sz="3200" dirty="0">
                <a:solidFill>
                  <a:srgbClr val="000000"/>
                </a:solidFill>
              </a:rPr>
              <a:t>, (in Italia)</a:t>
            </a:r>
            <a:endParaRPr lang="it-IT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80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92867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IV millennio </a:t>
            </a:r>
            <a:r>
              <a:rPr lang="it-IT" sz="3600" b="1" dirty="0" err="1">
                <a:solidFill>
                  <a:srgbClr val="FF0000"/>
                </a:solidFill>
              </a:rPr>
              <a:t>a.C</a:t>
            </a:r>
            <a:r>
              <a:rPr lang="it-IT" sz="3600" b="1" dirty="0">
                <a:solidFill>
                  <a:srgbClr val="FF0000"/>
                </a:solidFill>
              </a:rPr>
              <a:t>         inizia la STORIA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0" y="1214422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it-IT" sz="2400" dirty="0">
                <a:solidFill>
                  <a:srgbClr val="002060"/>
                </a:solidFill>
                <a:latin typeface="+mn-lt"/>
              </a:rPr>
              <a:t>E’ il periodo successivo all’invenzione della scrittura, diviso in 4 epoche:</a:t>
            </a:r>
          </a:p>
          <a:p>
            <a:pPr marL="3581400" indent="-3581400">
              <a:lnSpc>
                <a:spcPct val="150000"/>
              </a:lnSpc>
              <a:buFontTx/>
              <a:buNone/>
              <a:tabLst>
                <a:tab pos="6915150" algn="l"/>
              </a:tabLst>
            </a:pPr>
            <a:r>
              <a:rPr lang="it-IT" sz="2800" b="1" dirty="0">
                <a:solidFill>
                  <a:srgbClr val="FF0000"/>
                </a:solidFill>
                <a:latin typeface="+mn-lt"/>
              </a:rPr>
              <a:t>L’età antica</a:t>
            </a:r>
            <a:r>
              <a:rPr lang="it-IT" sz="2400" dirty="0">
                <a:latin typeface="+mn-lt"/>
              </a:rPr>
              <a:t>: 	IV millennio a.C. e il 476 d.C. </a:t>
            </a:r>
            <a:r>
              <a:rPr lang="it-IT" sz="1800" dirty="0">
                <a:latin typeface="+mn-lt"/>
              </a:rPr>
              <a:t>(caduta      	dell’Impero Romano)</a:t>
            </a:r>
            <a:endParaRPr lang="it-IT" sz="2400" dirty="0">
              <a:latin typeface="+mn-lt"/>
            </a:endParaRPr>
          </a:p>
          <a:p>
            <a:pPr marL="3581400" indent="-3581400">
              <a:lnSpc>
                <a:spcPct val="150000"/>
              </a:lnSpc>
              <a:buFontTx/>
              <a:buNone/>
              <a:tabLst>
                <a:tab pos="3581400" algn="l"/>
              </a:tabLst>
            </a:pPr>
            <a:endParaRPr lang="it-IT" sz="900" b="1" dirty="0">
              <a:solidFill>
                <a:srgbClr val="FF0000"/>
              </a:solidFill>
              <a:latin typeface="+mn-lt"/>
            </a:endParaRPr>
          </a:p>
          <a:p>
            <a:pPr marL="3581400" indent="-3581400">
              <a:lnSpc>
                <a:spcPct val="150000"/>
              </a:lnSpc>
              <a:buFontTx/>
              <a:buNone/>
              <a:tabLst>
                <a:tab pos="3581400" algn="l"/>
              </a:tabLst>
            </a:pPr>
            <a:r>
              <a:rPr lang="it-IT" sz="2800" b="1" dirty="0">
                <a:solidFill>
                  <a:srgbClr val="FF0000"/>
                </a:solidFill>
                <a:latin typeface="+mn-lt"/>
              </a:rPr>
              <a:t>Il Medioevo</a:t>
            </a:r>
            <a:r>
              <a:rPr lang="it-IT" sz="2400" dirty="0">
                <a:latin typeface="+mn-lt"/>
              </a:rPr>
              <a:t>: 	476  - 1492    </a:t>
            </a:r>
            <a:r>
              <a:rPr lang="it-IT" sz="1800" dirty="0">
                <a:latin typeface="+mn-lt"/>
              </a:rPr>
              <a:t>(scoperta dell’America)</a:t>
            </a:r>
          </a:p>
          <a:p>
            <a:pPr marL="3581400" indent="-3581400">
              <a:lnSpc>
                <a:spcPct val="150000"/>
              </a:lnSpc>
              <a:buFontTx/>
              <a:buNone/>
              <a:tabLst>
                <a:tab pos="5391150" algn="l"/>
              </a:tabLst>
            </a:pPr>
            <a:endParaRPr lang="it-IT" sz="1600" b="1" dirty="0">
              <a:solidFill>
                <a:srgbClr val="FF0000"/>
              </a:solidFill>
              <a:latin typeface="+mn-lt"/>
            </a:endParaRPr>
          </a:p>
          <a:p>
            <a:pPr marL="3581400" indent="-3581400">
              <a:lnSpc>
                <a:spcPct val="150000"/>
              </a:lnSpc>
              <a:buFontTx/>
              <a:buNone/>
              <a:tabLst>
                <a:tab pos="5391150" algn="l"/>
              </a:tabLst>
            </a:pPr>
            <a:r>
              <a:rPr lang="it-IT" sz="2800" b="1" dirty="0">
                <a:solidFill>
                  <a:srgbClr val="FF0000"/>
                </a:solidFill>
                <a:latin typeface="+mn-lt"/>
              </a:rPr>
              <a:t>L’età moderna</a:t>
            </a:r>
            <a:r>
              <a:rPr lang="it-IT" sz="2400" dirty="0">
                <a:latin typeface="+mn-lt"/>
              </a:rPr>
              <a:t>:  	1492 – 1798  </a:t>
            </a:r>
            <a:r>
              <a:rPr lang="it-IT" sz="1800" dirty="0">
                <a:latin typeface="+mn-lt"/>
              </a:rPr>
              <a:t>(rivoluzione francese e dichiarazione 	dei diritti dell’uomo e del cittadino)</a:t>
            </a:r>
            <a:endParaRPr lang="it-IT" sz="2400" dirty="0">
              <a:latin typeface="+mn-lt"/>
            </a:endParaRPr>
          </a:p>
          <a:p>
            <a:pPr marL="3581400" indent="-3581400">
              <a:lnSpc>
                <a:spcPct val="150000"/>
              </a:lnSpc>
              <a:buFontTx/>
              <a:buNone/>
              <a:tabLst>
                <a:tab pos="3581400" algn="l"/>
              </a:tabLst>
            </a:pPr>
            <a:endParaRPr lang="it-IT" sz="1200" b="1" dirty="0">
              <a:solidFill>
                <a:srgbClr val="FF0000"/>
              </a:solidFill>
              <a:latin typeface="+mn-lt"/>
            </a:endParaRPr>
          </a:p>
          <a:p>
            <a:pPr marL="3581400" indent="-3581400">
              <a:lnSpc>
                <a:spcPct val="150000"/>
              </a:lnSpc>
              <a:buFontTx/>
              <a:buNone/>
              <a:tabLst>
                <a:tab pos="3581400" algn="l"/>
              </a:tabLst>
            </a:pPr>
            <a:r>
              <a:rPr lang="it-IT" sz="2800" b="1" dirty="0">
                <a:solidFill>
                  <a:srgbClr val="FF0000"/>
                </a:solidFill>
                <a:latin typeface="+mn-lt"/>
              </a:rPr>
              <a:t>L’Età contemporanea</a:t>
            </a:r>
            <a:r>
              <a:rPr lang="it-IT" sz="2400" dirty="0">
                <a:latin typeface="+mn-lt"/>
              </a:rPr>
              <a:t>: 	1815 </a:t>
            </a:r>
            <a:r>
              <a:rPr lang="it-IT" sz="2400" dirty="0" err="1">
                <a:latin typeface="+mn-lt"/>
              </a:rPr>
              <a:t>d.C</a:t>
            </a:r>
            <a:r>
              <a:rPr lang="it-IT" sz="2400" dirty="0">
                <a:latin typeface="+mn-lt"/>
              </a:rPr>
              <a:t> </a:t>
            </a:r>
            <a:r>
              <a:rPr lang="it-IT" sz="1800" dirty="0">
                <a:latin typeface="+mn-lt"/>
              </a:rPr>
              <a:t>(Congresso di Vienna) </a:t>
            </a:r>
            <a:r>
              <a:rPr lang="it-IT" sz="2400" dirty="0">
                <a:latin typeface="+mn-lt"/>
              </a:rPr>
              <a:t>ad oggi</a:t>
            </a:r>
            <a:endParaRPr lang="it-IT" sz="2800" dirty="0"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2" name="AutoShape 4"/>
          <p:cNvSpPr>
            <a:spLocks noChangeArrowheads="1"/>
          </p:cNvSpPr>
          <p:nvPr/>
        </p:nvSpPr>
        <p:spPr bwMode="auto">
          <a:xfrm>
            <a:off x="3348038" y="0"/>
            <a:ext cx="2808287" cy="863600"/>
          </a:xfrm>
          <a:prstGeom prst="flowChart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Alimentazione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 primitiva</a:t>
            </a:r>
          </a:p>
        </p:txBody>
      </p:sp>
      <p:sp>
        <p:nvSpPr>
          <p:cNvPr id="437254" name="AutoShape 6"/>
          <p:cNvSpPr>
            <a:spLocks noChangeArrowheads="1"/>
          </p:cNvSpPr>
          <p:nvPr/>
        </p:nvSpPr>
        <p:spPr bwMode="auto">
          <a:xfrm>
            <a:off x="1908175" y="0"/>
            <a:ext cx="1225550" cy="549275"/>
          </a:xfrm>
          <a:prstGeom prst="flowChartAlternateProcess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Larve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6300788" y="0"/>
            <a:ext cx="1225550" cy="549275"/>
          </a:xfrm>
          <a:prstGeom prst="flowChartAlternateProcess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Insetti</a:t>
            </a:r>
          </a:p>
        </p:txBody>
      </p:sp>
      <p:sp>
        <p:nvSpPr>
          <p:cNvPr id="437256" name="AutoShape 8"/>
          <p:cNvSpPr>
            <a:spLocks noChangeArrowheads="1"/>
          </p:cNvSpPr>
          <p:nvPr/>
        </p:nvSpPr>
        <p:spPr bwMode="auto">
          <a:xfrm>
            <a:off x="1908175" y="549275"/>
            <a:ext cx="1225550" cy="549275"/>
          </a:xfrm>
          <a:prstGeom prst="flowChartAlternateProcess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foglie</a:t>
            </a:r>
          </a:p>
        </p:txBody>
      </p:sp>
      <p:sp>
        <p:nvSpPr>
          <p:cNvPr id="437253" name="AutoShape 5"/>
          <p:cNvSpPr>
            <a:spLocks noChangeArrowheads="1"/>
          </p:cNvSpPr>
          <p:nvPr/>
        </p:nvSpPr>
        <p:spPr bwMode="auto">
          <a:xfrm>
            <a:off x="6300788" y="549275"/>
            <a:ext cx="1225550" cy="549275"/>
          </a:xfrm>
          <a:prstGeom prst="flowChartAlternateProcess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Radici</a:t>
            </a:r>
          </a:p>
        </p:txBody>
      </p:sp>
      <p:sp>
        <p:nvSpPr>
          <p:cNvPr id="437261" name="Rectangle 13"/>
          <p:cNvSpPr>
            <a:spLocks noChangeArrowheads="1"/>
          </p:cNvSpPr>
          <p:nvPr/>
        </p:nvSpPr>
        <p:spPr bwMode="auto">
          <a:xfrm>
            <a:off x="179388" y="1557338"/>
            <a:ext cx="2233612" cy="9350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Homo Erectus 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lascia</a:t>
            </a:r>
            <a:r>
              <a:rPr lang="it-IT"/>
              <a:t> </a:t>
            </a:r>
            <a:r>
              <a:rPr lang="it-IT">
                <a:solidFill>
                  <a:schemeClr val="tx2"/>
                </a:solidFill>
              </a:rPr>
              <a:t>l’Africa</a:t>
            </a:r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323850" y="2924175"/>
            <a:ext cx="2089150" cy="7921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Differenze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stagionali</a:t>
            </a:r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323850" y="4149725"/>
            <a:ext cx="2089150" cy="7921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Necessità di 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nutrirsi di carne</a:t>
            </a:r>
          </a:p>
        </p:txBody>
      </p:sp>
      <p:sp>
        <p:nvSpPr>
          <p:cNvPr id="437265" name="AutoShape 17"/>
          <p:cNvSpPr>
            <a:spLocks noChangeArrowheads="1"/>
          </p:cNvSpPr>
          <p:nvPr/>
        </p:nvSpPr>
        <p:spPr bwMode="auto">
          <a:xfrm>
            <a:off x="468313" y="5300663"/>
            <a:ext cx="1655762" cy="720725"/>
          </a:xfrm>
          <a:prstGeom prst="flowChartAlternateProces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Sviluppo 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della caccia</a:t>
            </a:r>
          </a:p>
        </p:txBody>
      </p:sp>
      <p:sp>
        <p:nvSpPr>
          <p:cNvPr id="437266" name="Rectangle 18"/>
          <p:cNvSpPr>
            <a:spLocks noChangeArrowheads="1"/>
          </p:cNvSpPr>
          <p:nvPr/>
        </p:nvSpPr>
        <p:spPr bwMode="auto">
          <a:xfrm>
            <a:off x="3419475" y="1557338"/>
            <a:ext cx="2303463" cy="935037"/>
          </a:xfrm>
          <a:prstGeom prst="rect">
            <a:avLst/>
          </a:prstGeom>
          <a:solidFill>
            <a:srgbClr val="FF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Invenzione</a:t>
            </a:r>
          </a:p>
          <a:p>
            <a:pPr algn="ctr"/>
            <a:r>
              <a:rPr lang="it-IT">
                <a:solidFill>
                  <a:schemeClr val="tx2"/>
                </a:solidFill>
              </a:rPr>
              <a:t>del fuoco</a:t>
            </a:r>
          </a:p>
        </p:txBody>
      </p:sp>
      <p:sp>
        <p:nvSpPr>
          <p:cNvPr id="437268" name="AutoShape 20"/>
          <p:cNvSpPr>
            <a:spLocks noChangeArrowheads="1"/>
          </p:cNvSpPr>
          <p:nvPr/>
        </p:nvSpPr>
        <p:spPr bwMode="auto">
          <a:xfrm>
            <a:off x="3059113" y="2708275"/>
            <a:ext cx="1512887" cy="576263"/>
          </a:xfrm>
          <a:prstGeom prst="flowChartAlternateProcess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Cibo + sano</a:t>
            </a:r>
          </a:p>
        </p:txBody>
      </p:sp>
      <p:sp>
        <p:nvSpPr>
          <p:cNvPr id="437269" name="AutoShape 21"/>
          <p:cNvSpPr>
            <a:spLocks noChangeArrowheads="1"/>
          </p:cNvSpPr>
          <p:nvPr/>
        </p:nvSpPr>
        <p:spPr bwMode="auto">
          <a:xfrm>
            <a:off x="4572000" y="2708275"/>
            <a:ext cx="1727200" cy="576263"/>
          </a:xfrm>
          <a:prstGeom prst="flowChartAlternateProcess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Cibo + digeribile</a:t>
            </a:r>
          </a:p>
        </p:txBody>
      </p:sp>
      <p:sp>
        <p:nvSpPr>
          <p:cNvPr id="437271" name="AutoShape 23"/>
          <p:cNvSpPr>
            <a:spLocks noChangeArrowheads="1"/>
          </p:cNvSpPr>
          <p:nvPr/>
        </p:nvSpPr>
        <p:spPr bwMode="auto">
          <a:xfrm>
            <a:off x="7488238" y="2565400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Suddivisione </a:t>
            </a:r>
          </a:p>
          <a:p>
            <a:pPr algn="ctr"/>
            <a:r>
              <a:rPr lang="it-IT" sz="2000">
                <a:solidFill>
                  <a:schemeClr val="tx2"/>
                </a:solidFill>
              </a:rPr>
              <a:t>del lavoro</a:t>
            </a:r>
          </a:p>
        </p:txBody>
      </p:sp>
      <p:sp>
        <p:nvSpPr>
          <p:cNvPr id="437272" name="AutoShape 24"/>
          <p:cNvSpPr>
            <a:spLocks noChangeArrowheads="1"/>
          </p:cNvSpPr>
          <p:nvPr/>
        </p:nvSpPr>
        <p:spPr bwMode="auto">
          <a:xfrm>
            <a:off x="7488238" y="3429000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Allevamento</a:t>
            </a:r>
          </a:p>
        </p:txBody>
      </p:sp>
      <p:sp>
        <p:nvSpPr>
          <p:cNvPr id="437273" name="AutoShape 25"/>
          <p:cNvSpPr>
            <a:spLocks noChangeArrowheads="1"/>
          </p:cNvSpPr>
          <p:nvPr/>
        </p:nvSpPr>
        <p:spPr bwMode="auto">
          <a:xfrm>
            <a:off x="7488238" y="4292600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Agricoltura</a:t>
            </a:r>
          </a:p>
        </p:txBody>
      </p:sp>
      <p:sp>
        <p:nvSpPr>
          <p:cNvPr id="437274" name="AutoShape 26"/>
          <p:cNvSpPr>
            <a:spLocks noChangeArrowheads="1"/>
          </p:cNvSpPr>
          <p:nvPr/>
        </p:nvSpPr>
        <p:spPr bwMode="auto">
          <a:xfrm>
            <a:off x="7488238" y="5157788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Sedentarietà</a:t>
            </a:r>
          </a:p>
        </p:txBody>
      </p:sp>
      <p:sp>
        <p:nvSpPr>
          <p:cNvPr id="437276" name="AutoShape 28"/>
          <p:cNvSpPr>
            <a:spLocks noChangeArrowheads="1"/>
          </p:cNvSpPr>
          <p:nvPr/>
        </p:nvSpPr>
        <p:spPr bwMode="auto">
          <a:xfrm>
            <a:off x="7488238" y="6048375"/>
            <a:ext cx="1655762" cy="720725"/>
          </a:xfrm>
          <a:prstGeom prst="flowChartAlternateProcess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solidFill>
                  <a:schemeClr val="tx2"/>
                </a:solidFill>
              </a:rPr>
              <a:t>Scambio</a:t>
            </a:r>
          </a:p>
        </p:txBody>
      </p:sp>
      <p:sp>
        <p:nvSpPr>
          <p:cNvPr id="437278" name="AutoShape 30"/>
          <p:cNvSpPr>
            <a:spLocks noChangeArrowheads="1"/>
          </p:cNvSpPr>
          <p:nvPr/>
        </p:nvSpPr>
        <p:spPr bwMode="auto">
          <a:xfrm>
            <a:off x="2916238" y="3500438"/>
            <a:ext cx="3384550" cy="2447925"/>
          </a:xfrm>
          <a:prstGeom prst="irregularSeal1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/>
              <a:t>Alimentazione </a:t>
            </a:r>
          </a:p>
          <a:p>
            <a:pPr algn="ctr"/>
            <a:r>
              <a:rPr lang="it-IT"/>
              <a:t>migliore</a:t>
            </a:r>
          </a:p>
        </p:txBody>
      </p:sp>
      <p:sp>
        <p:nvSpPr>
          <p:cNvPr id="437279" name="Rectangle 31"/>
          <p:cNvSpPr>
            <a:spLocks noChangeArrowheads="1"/>
          </p:cNvSpPr>
          <p:nvPr/>
        </p:nvSpPr>
        <p:spPr bwMode="auto">
          <a:xfrm>
            <a:off x="6732588" y="1557338"/>
            <a:ext cx="2303462" cy="935037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Nascita </a:t>
            </a:r>
            <a:br>
              <a:rPr lang="it-IT">
                <a:solidFill>
                  <a:schemeClr val="tx2"/>
                </a:solidFill>
              </a:rPr>
            </a:br>
            <a:r>
              <a:rPr lang="it-IT">
                <a:solidFill>
                  <a:schemeClr val="tx2"/>
                </a:solidFill>
              </a:rPr>
              <a:t>artigianato</a:t>
            </a:r>
          </a:p>
        </p:txBody>
      </p:sp>
      <p:sp>
        <p:nvSpPr>
          <p:cNvPr id="437280" name="AutoShape 32"/>
          <p:cNvSpPr>
            <a:spLocks noChangeArrowheads="1"/>
          </p:cNvSpPr>
          <p:nvPr/>
        </p:nvSpPr>
        <p:spPr bwMode="auto">
          <a:xfrm>
            <a:off x="2195513" y="5876925"/>
            <a:ext cx="1441450" cy="287338"/>
          </a:xfrm>
          <a:prstGeom prst="curvedUpArrow">
            <a:avLst>
              <a:gd name="adj1" fmla="val 100331"/>
              <a:gd name="adj2" fmla="val 200663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83" name="AutoShape 35"/>
          <p:cNvSpPr>
            <a:spLocks noChangeArrowheads="1"/>
          </p:cNvSpPr>
          <p:nvPr/>
        </p:nvSpPr>
        <p:spPr bwMode="auto">
          <a:xfrm>
            <a:off x="4356100" y="3429000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86" name="AutoShape 38"/>
          <p:cNvSpPr>
            <a:spLocks noChangeArrowheads="1"/>
          </p:cNvSpPr>
          <p:nvPr/>
        </p:nvSpPr>
        <p:spPr bwMode="auto">
          <a:xfrm rot="9693036">
            <a:off x="5673725" y="5368925"/>
            <a:ext cx="1462088" cy="719138"/>
          </a:xfrm>
          <a:custGeom>
            <a:avLst/>
            <a:gdLst>
              <a:gd name="G0" fmla="+- 0 0 0"/>
              <a:gd name="G1" fmla="+- -8758506 0 0"/>
              <a:gd name="G2" fmla="+- 0 0 -875850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875850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758506"/>
              <a:gd name="G36" fmla="sin G34 -8758506"/>
              <a:gd name="G37" fmla="+/ -875850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050 w 21600"/>
              <a:gd name="T5" fmla="*/ 871 h 21600"/>
              <a:gd name="T6" fmla="*/ 5209 w 21600"/>
              <a:gd name="T7" fmla="*/ 4938 h 21600"/>
              <a:gd name="T8" fmla="*/ 12925 w 21600"/>
              <a:gd name="T9" fmla="*/ 583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412" y="5399"/>
                  <a:pt x="8077" y="5934"/>
                  <a:pt x="7073" y="6892"/>
                </a:cubicBezTo>
                <a:lnTo>
                  <a:pt x="3346" y="2984"/>
                </a:lnTo>
                <a:cubicBezTo>
                  <a:pt x="5354" y="1068"/>
                  <a:pt x="8024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87" name="AutoShape 39"/>
          <p:cNvSpPr>
            <a:spLocks noChangeArrowheads="1"/>
          </p:cNvSpPr>
          <p:nvPr/>
        </p:nvSpPr>
        <p:spPr bwMode="auto">
          <a:xfrm>
            <a:off x="2627313" y="6453188"/>
            <a:ext cx="3744912" cy="404812"/>
          </a:xfrm>
          <a:prstGeom prst="flowChartTerminator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Allungamento della vita</a:t>
            </a:r>
          </a:p>
        </p:txBody>
      </p:sp>
      <p:sp>
        <p:nvSpPr>
          <p:cNvPr id="437288" name="AutoShape 40"/>
          <p:cNvSpPr>
            <a:spLocks noChangeArrowheads="1"/>
          </p:cNvSpPr>
          <p:nvPr/>
        </p:nvSpPr>
        <p:spPr bwMode="auto">
          <a:xfrm>
            <a:off x="4427538" y="5734050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89" name="Line 41"/>
          <p:cNvSpPr>
            <a:spLocks noChangeShapeType="1"/>
          </p:cNvSpPr>
          <p:nvPr/>
        </p:nvSpPr>
        <p:spPr bwMode="auto">
          <a:xfrm>
            <a:off x="1258888" y="2492375"/>
            <a:ext cx="0" cy="431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0" name="Line 42"/>
          <p:cNvSpPr>
            <a:spLocks noChangeShapeType="1"/>
          </p:cNvSpPr>
          <p:nvPr/>
        </p:nvSpPr>
        <p:spPr bwMode="auto">
          <a:xfrm>
            <a:off x="1258888" y="3716338"/>
            <a:ext cx="0" cy="4333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1" name="Line 43"/>
          <p:cNvSpPr>
            <a:spLocks noChangeShapeType="1"/>
          </p:cNvSpPr>
          <p:nvPr/>
        </p:nvSpPr>
        <p:spPr bwMode="auto">
          <a:xfrm>
            <a:off x="1258888" y="4941888"/>
            <a:ext cx="0" cy="3587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2" name="Line 44"/>
          <p:cNvSpPr>
            <a:spLocks noChangeShapeType="1"/>
          </p:cNvSpPr>
          <p:nvPr/>
        </p:nvSpPr>
        <p:spPr bwMode="auto">
          <a:xfrm>
            <a:off x="2482850" y="1989138"/>
            <a:ext cx="8651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3" name="Line 45"/>
          <p:cNvSpPr>
            <a:spLocks noChangeShapeType="1"/>
          </p:cNvSpPr>
          <p:nvPr/>
        </p:nvSpPr>
        <p:spPr bwMode="auto">
          <a:xfrm flipH="1">
            <a:off x="3995738" y="2492375"/>
            <a:ext cx="215900" cy="2159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4" name="Line 46"/>
          <p:cNvSpPr>
            <a:spLocks noChangeShapeType="1"/>
          </p:cNvSpPr>
          <p:nvPr/>
        </p:nvSpPr>
        <p:spPr bwMode="auto">
          <a:xfrm>
            <a:off x="5003800" y="2492375"/>
            <a:ext cx="288925" cy="2159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5" name="Line 47"/>
          <p:cNvSpPr>
            <a:spLocks noChangeShapeType="1"/>
          </p:cNvSpPr>
          <p:nvPr/>
        </p:nvSpPr>
        <p:spPr bwMode="auto">
          <a:xfrm>
            <a:off x="5795963" y="1989138"/>
            <a:ext cx="86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298" name="AutoShape 50"/>
          <p:cNvSpPr>
            <a:spLocks noChangeArrowheads="1"/>
          </p:cNvSpPr>
          <p:nvPr/>
        </p:nvSpPr>
        <p:spPr bwMode="auto">
          <a:xfrm>
            <a:off x="7164388" y="3068638"/>
            <a:ext cx="215900" cy="574675"/>
          </a:xfrm>
          <a:prstGeom prst="curvedRightArrow">
            <a:avLst>
              <a:gd name="adj1" fmla="val 53235"/>
              <a:gd name="adj2" fmla="val 106471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299" name="AutoShape 51"/>
          <p:cNvSpPr>
            <a:spLocks noChangeArrowheads="1"/>
          </p:cNvSpPr>
          <p:nvPr/>
        </p:nvSpPr>
        <p:spPr bwMode="auto">
          <a:xfrm>
            <a:off x="7164388" y="4868863"/>
            <a:ext cx="215900" cy="504825"/>
          </a:xfrm>
          <a:prstGeom prst="curvedRightArrow">
            <a:avLst>
              <a:gd name="adj1" fmla="val 46765"/>
              <a:gd name="adj2" fmla="val 93529"/>
              <a:gd name="adj3" fmla="val 3308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300" name="AutoShape 52"/>
          <p:cNvSpPr>
            <a:spLocks noChangeArrowheads="1"/>
          </p:cNvSpPr>
          <p:nvPr/>
        </p:nvSpPr>
        <p:spPr bwMode="auto">
          <a:xfrm>
            <a:off x="7164388" y="3860800"/>
            <a:ext cx="215900" cy="576263"/>
          </a:xfrm>
          <a:prstGeom prst="curvedRightArrow">
            <a:avLst>
              <a:gd name="adj1" fmla="val 53382"/>
              <a:gd name="adj2" fmla="val 106765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301" name="AutoShape 53"/>
          <p:cNvSpPr>
            <a:spLocks noChangeArrowheads="1"/>
          </p:cNvSpPr>
          <p:nvPr/>
        </p:nvSpPr>
        <p:spPr bwMode="auto">
          <a:xfrm rot="5907913">
            <a:off x="7119144" y="2566194"/>
            <a:ext cx="288925" cy="28733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302" name="AutoShape 54"/>
          <p:cNvSpPr>
            <a:spLocks noChangeArrowheads="1"/>
          </p:cNvSpPr>
          <p:nvPr/>
        </p:nvSpPr>
        <p:spPr bwMode="auto">
          <a:xfrm>
            <a:off x="7164388" y="5734050"/>
            <a:ext cx="215900" cy="504825"/>
          </a:xfrm>
          <a:prstGeom prst="curvedRightArrow">
            <a:avLst>
              <a:gd name="adj1" fmla="val 46765"/>
              <a:gd name="adj2" fmla="val 93529"/>
              <a:gd name="adj3" fmla="val 3308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7303" name="Line 55"/>
          <p:cNvSpPr>
            <a:spLocks noChangeShapeType="1"/>
          </p:cNvSpPr>
          <p:nvPr/>
        </p:nvSpPr>
        <p:spPr bwMode="auto">
          <a:xfrm flipH="1" flipV="1">
            <a:off x="3132138" y="260350"/>
            <a:ext cx="215900" cy="2159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304" name="Line 56"/>
          <p:cNvSpPr>
            <a:spLocks noChangeShapeType="1"/>
          </p:cNvSpPr>
          <p:nvPr/>
        </p:nvSpPr>
        <p:spPr bwMode="auto">
          <a:xfrm flipH="1">
            <a:off x="3132138" y="476250"/>
            <a:ext cx="215900" cy="360363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305" name="Line 57"/>
          <p:cNvSpPr>
            <a:spLocks noChangeShapeType="1"/>
          </p:cNvSpPr>
          <p:nvPr/>
        </p:nvSpPr>
        <p:spPr bwMode="auto">
          <a:xfrm flipV="1">
            <a:off x="6156325" y="333375"/>
            <a:ext cx="144463" cy="142875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306" name="Line 58"/>
          <p:cNvSpPr>
            <a:spLocks noChangeShapeType="1"/>
          </p:cNvSpPr>
          <p:nvPr/>
        </p:nvSpPr>
        <p:spPr bwMode="auto">
          <a:xfrm>
            <a:off x="6156325" y="476250"/>
            <a:ext cx="144463" cy="288925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437307" name="Line 59"/>
          <p:cNvSpPr>
            <a:spLocks noChangeShapeType="1"/>
          </p:cNvSpPr>
          <p:nvPr/>
        </p:nvSpPr>
        <p:spPr bwMode="auto">
          <a:xfrm flipH="1">
            <a:off x="2484438" y="909638"/>
            <a:ext cx="2160587" cy="6477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3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3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3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3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43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43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4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43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43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43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43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1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4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5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43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7" dur="500"/>
                                        <p:tgtEl>
                                          <p:spTgt spid="43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43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5" dur="500"/>
                                        <p:tgtEl>
                                          <p:spTgt spid="4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0" dur="500"/>
                                        <p:tgtEl>
                                          <p:spTgt spid="43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3" dur="500"/>
                                        <p:tgtEl>
                                          <p:spTgt spid="43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7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9" dur="500"/>
                                        <p:tgtEl>
                                          <p:spTgt spid="43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43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4372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animBg="1"/>
      <p:bldP spid="437254" grpId="0" animBg="1"/>
      <p:bldP spid="437255" grpId="0" animBg="1"/>
      <p:bldP spid="437256" grpId="0" animBg="1"/>
      <p:bldP spid="437253" grpId="0" animBg="1"/>
      <p:bldP spid="437261" grpId="0" animBg="1"/>
      <p:bldP spid="437263" grpId="0" animBg="1"/>
      <p:bldP spid="437264" grpId="0" animBg="1"/>
      <p:bldP spid="437265" grpId="0" animBg="1"/>
      <p:bldP spid="437266" grpId="0" animBg="1"/>
      <p:bldP spid="437268" grpId="0" animBg="1"/>
      <p:bldP spid="437269" grpId="0" animBg="1"/>
      <p:bldP spid="437271" grpId="0" animBg="1"/>
      <p:bldP spid="437272" grpId="0" animBg="1"/>
      <p:bldP spid="437273" grpId="0" animBg="1"/>
      <p:bldP spid="437274" grpId="0" animBg="1"/>
      <p:bldP spid="437276" grpId="0" animBg="1"/>
      <p:bldP spid="437278" grpId="0" animBg="1"/>
      <p:bldP spid="437279" grpId="0" animBg="1"/>
      <p:bldP spid="437280" grpId="0" animBg="1"/>
      <p:bldP spid="437283" grpId="0" animBg="1"/>
      <p:bldP spid="437286" grpId="0" animBg="1"/>
      <p:bldP spid="437287" grpId="0" animBg="1"/>
      <p:bldP spid="437287" grpId="1" animBg="1"/>
      <p:bldP spid="437288" grpId="0" animBg="1"/>
      <p:bldP spid="437289" grpId="0" animBg="1"/>
      <p:bldP spid="437290" grpId="0" animBg="1"/>
      <p:bldP spid="437291" grpId="0" animBg="1"/>
      <p:bldP spid="437292" grpId="0" animBg="1"/>
      <p:bldP spid="437293" grpId="0" animBg="1"/>
      <p:bldP spid="437294" grpId="0" animBg="1"/>
      <p:bldP spid="437295" grpId="0" animBg="1"/>
      <p:bldP spid="437298" grpId="0" animBg="1"/>
      <p:bldP spid="437299" grpId="0" animBg="1"/>
      <p:bldP spid="437300" grpId="0" animBg="1"/>
      <p:bldP spid="437301" grpId="0" animBg="1"/>
      <p:bldP spid="437302" grpId="0" animBg="1"/>
      <p:bldP spid="437303" grpId="0" animBg="1"/>
      <p:bldP spid="437304" grpId="0" animBg="1"/>
      <p:bldP spid="437305" grpId="0" animBg="1"/>
      <p:bldP spid="437306" grpId="0" animBg="1"/>
      <p:bldP spid="43730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875" y="1458913"/>
            <a:ext cx="6156325" cy="434356"/>
          </a:xfrm>
        </p:spPr>
        <p:txBody>
          <a:bodyPr anchor="t"/>
          <a:lstStyle/>
          <a:p>
            <a:pPr algn="l"/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Questa presentazione è stata elaborata da:</a:t>
            </a:r>
          </a:p>
        </p:txBody>
      </p:sp>
      <p:sp>
        <p:nvSpPr>
          <p:cNvPr id="3075" name="AutoShape 5"/>
          <p:cNvSpPr>
            <a:spLocks noGrp="1" noChangeArrowheads="1"/>
          </p:cNvSpPr>
          <p:nvPr>
            <p:ph type="subTitle" idx="1"/>
          </p:nvPr>
        </p:nvSpPr>
        <p:spPr>
          <a:xfrm>
            <a:off x="269875" y="2060848"/>
            <a:ext cx="8694613" cy="2571750"/>
          </a:xfrm>
          <a:prstGeom prst="wedgeRoundRectCallout">
            <a:avLst>
              <a:gd name="adj1" fmla="val -833"/>
              <a:gd name="adj2" fmla="val -5932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79999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l"/>
            <a:r>
              <a:rPr lang="it-IT" sz="4000" dirty="0">
                <a:latin typeface="High Tower Text" pitchFamily="18" charset="0"/>
              </a:rPr>
              <a:t>Studio Nutrizionistico</a:t>
            </a:r>
          </a:p>
          <a:p>
            <a:pPr algn="l"/>
            <a:r>
              <a:rPr lang="it-IT" sz="2800" dirty="0">
                <a:latin typeface="High Tower Text" pitchFamily="18" charset="0"/>
              </a:rPr>
              <a:t>Dr. Amedeo Serra</a:t>
            </a:r>
          </a:p>
          <a:p>
            <a:pPr algn="l"/>
            <a:r>
              <a:rPr lang="it-IT" sz="2000" dirty="0">
                <a:latin typeface="High Tower Text" pitchFamily="18" charset="0"/>
              </a:rPr>
              <a:t>Biologo, Specialista in Scienza dell’Alimentazione </a:t>
            </a:r>
          </a:p>
          <a:p>
            <a:pPr algn="l"/>
            <a:r>
              <a:rPr lang="it-IT" sz="2000" dirty="0">
                <a:latin typeface="High Tower Text" pitchFamily="18" charset="0"/>
              </a:rPr>
              <a:t>via Del Mare n.18/</a:t>
            </a:r>
            <a:r>
              <a:rPr lang="it-IT" sz="2000" dirty="0" err="1">
                <a:latin typeface="High Tower Text" pitchFamily="18" charset="0"/>
              </a:rPr>
              <a:t>f</a:t>
            </a:r>
            <a:r>
              <a:rPr lang="it-IT" sz="2000" dirty="0">
                <a:latin typeface="High Tower Text" pitchFamily="18" charset="0"/>
              </a:rPr>
              <a:t>    -  73100 Lecce (Italy)</a:t>
            </a:r>
          </a:p>
          <a:p>
            <a:pPr algn="l"/>
            <a:endParaRPr lang="it-IT" sz="300" dirty="0">
              <a:latin typeface="High Tower Text" pitchFamily="18" charset="0"/>
            </a:endParaRPr>
          </a:p>
          <a:p>
            <a:pPr algn="l"/>
            <a:r>
              <a:rPr lang="it-IT" sz="1800" dirty="0" err="1">
                <a:latin typeface="High Tower Text" pitchFamily="18" charset="0"/>
              </a:rPr>
              <a:t>cell</a:t>
            </a:r>
            <a:r>
              <a:rPr lang="it-IT" sz="1800" dirty="0">
                <a:latin typeface="High Tower Text" pitchFamily="18" charset="0"/>
              </a:rPr>
              <a:t>. (+39) 338 5260259   - e-mail: </a:t>
            </a:r>
            <a:r>
              <a:rPr lang="it-IT" sz="1800" dirty="0" err="1">
                <a:latin typeface="High Tower Text" pitchFamily="18" charset="0"/>
              </a:rPr>
              <a:t>info@scienzadellalimentazione.it</a:t>
            </a:r>
            <a:endParaRPr lang="it-IT" sz="1800" dirty="0">
              <a:latin typeface="High Tower Text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4706498"/>
            <a:ext cx="9144000" cy="954750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LAVORO DIDATTICO è COPERTO da COPYRIGHT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E’ ad esclusiva disposizione degli studenti del corso di alimentazione del prof  A. Serra.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vietata </a:t>
            </a:r>
            <a:r>
              <a:rPr lang="it-IT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diffusione e riproduzione </a:t>
            </a:r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qualunque forma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ogni altro uso che non sia lo studio nell’ambito del corso suddetto.</a:t>
            </a:r>
          </a:p>
        </p:txBody>
      </p:sp>
      <p:pic>
        <p:nvPicPr>
          <p:cNvPr id="3077" name="Picture 7" descr="AG0001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105" y="1676091"/>
            <a:ext cx="2105350" cy="16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G:\1 AME 2011_08 in poi\1Documenti\www_scienzadellalimentazione Varie\banner_senza_scritt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1588"/>
            <a:ext cx="9094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17607"/>
            <a:ext cx="9144000" cy="69576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1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Alcune immagini sono tratte da internet; qualora non fossero di libero dominio 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sz="1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caso di segnalazione saranno immediatamente rimosse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867829C-E570-262A-C364-E6AA99F3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96" y="5661248"/>
            <a:ext cx="917949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it-IT" sz="1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DOCUMENTO CONTIENE SOLO SEMPLICI SCHEMI E RISULTA INCOMPLETO SE NON E’ ACCOMPAGNATO DA UNA PRESENTAZIONE ORALE E DA RELATIVA DISCUSSIONE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4499992" y="357166"/>
            <a:ext cx="4139952" cy="8270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primi attrezzi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olo 8"/>
          <p:cNvSpPr txBox="1">
            <a:spLocks/>
          </p:cNvSpPr>
          <p:nvPr/>
        </p:nvSpPr>
        <p:spPr>
          <a:xfrm>
            <a:off x="405378" y="3571876"/>
            <a:ext cx="3880872" cy="1441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/>
              <a:t>Tra gli strumenti affilati vi sono i raschiatoi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4" name="Picture 2" descr="http://www.inklink.it/inklink/photo/thumb/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85794"/>
            <a:ext cx="3737993" cy="250033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643050"/>
            <a:ext cx="29622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://www.maglie.cchnet.it/galleria-di-immagini/schede/atoggettoarcheologico.2008-08-08.9544433287/fss_get/nomeimg1_pr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5501734" y="3285084"/>
            <a:ext cx="2057398" cy="3345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8"/>
          <p:cNvSpPr txBox="1">
            <a:spLocks/>
          </p:cNvSpPr>
          <p:nvPr/>
        </p:nvSpPr>
        <p:spPr>
          <a:xfrm>
            <a:off x="2643174" y="-24"/>
            <a:ext cx="4139952" cy="8270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Caccia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olo 8"/>
          <p:cNvSpPr txBox="1">
            <a:spLocks/>
          </p:cNvSpPr>
          <p:nvPr/>
        </p:nvSpPr>
        <p:spPr>
          <a:xfrm>
            <a:off x="357158" y="1214422"/>
            <a:ext cx="8567766" cy="15001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/>
              <a:t>Si perfeziona la caccia con l’uso di utensili  più efficienti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 descr="Arma preistorica utensile immagini e fotografie stock ad alta risoluzione -  Alamy">
            <a:extLst>
              <a:ext uri="{FF2B5EF4-FFF2-40B4-BE49-F238E27FC236}">
                <a16:creationId xmlns:a16="http://schemas.microsoft.com/office/drawing/2014/main" id="{2AF64A76-2548-64E6-FBC2-C80EAC0E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50337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64746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La Rivoluzione neolitica</a:t>
            </a:r>
            <a:endParaRPr lang="it-IT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1443210" y="4434245"/>
            <a:ext cx="7543438" cy="184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2400" dirty="0"/>
              <a:t>cioè il passaggio </a:t>
            </a:r>
          </a:p>
          <a:p>
            <a:pPr algn="ctr">
              <a:lnSpc>
                <a:spcPct val="150000"/>
              </a:lnSpc>
            </a:pPr>
            <a:r>
              <a:rPr lang="it-IT" sz="3600" dirty="0"/>
              <a:t>dalla pastorizia all’agricoltura </a:t>
            </a:r>
          </a:p>
          <a:p>
            <a:pPr algn="ctr"/>
            <a:r>
              <a:rPr lang="it-IT" sz="2400" dirty="0"/>
              <a:t>e quindi dal nomadismo alla sedentarietà.</a:t>
            </a:r>
          </a:p>
        </p:txBody>
      </p:sp>
      <p:pic>
        <p:nvPicPr>
          <p:cNvPr id="24580" name="Picture 4" descr="http://www.adnkronos.com/IGN/Assets/Imgs/00_prometeo/agricoltura_mani--400x300.jpg"/>
          <p:cNvPicPr>
            <a:picLocks noChangeAspect="1" noChangeArrowheads="1"/>
          </p:cNvPicPr>
          <p:nvPr/>
        </p:nvPicPr>
        <p:blipFill>
          <a:blip r:embed="rId4" cstate="print"/>
          <a:srcRect l="7087" b="6614"/>
          <a:stretch>
            <a:fillRect/>
          </a:stretch>
        </p:blipFill>
        <p:spPr bwMode="auto">
          <a:xfrm>
            <a:off x="5604020" y="1124744"/>
            <a:ext cx="3539980" cy="2668496"/>
          </a:xfrm>
          <a:prstGeom prst="rect">
            <a:avLst/>
          </a:prstGeom>
          <a:noFill/>
        </p:spPr>
      </p:pic>
      <p:sp>
        <p:nvSpPr>
          <p:cNvPr id="10" name="Titolo 8"/>
          <p:cNvSpPr txBox="1">
            <a:spLocks/>
          </p:cNvSpPr>
          <p:nvPr/>
        </p:nvSpPr>
        <p:spPr bwMode="auto">
          <a:xfrm>
            <a:off x="319626" y="1037961"/>
            <a:ext cx="5717486" cy="24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Cambia in modo radicale il sistema di approvvigionamento del cibo:</a:t>
            </a:r>
          </a:p>
          <a:p>
            <a:pPr>
              <a:lnSpc>
                <a:spcPct val="150000"/>
              </a:lnSpc>
            </a:pPr>
            <a:r>
              <a:rPr lang="it-IT" sz="4000" dirty="0"/>
              <a:t>è la rivoluzione neolitica  </a:t>
            </a:r>
          </a:p>
        </p:txBody>
      </p:sp>
      <p:pic>
        <p:nvPicPr>
          <p:cNvPr id="3" name="Picture 2" descr="http://www.larapedia.com/storia_preistoria/preistoria_mesolitico_paleolitico_clip_image010_0000.jpg">
            <a:extLst>
              <a:ext uri="{FF2B5EF4-FFF2-40B4-BE49-F238E27FC236}">
                <a16:creationId xmlns:a16="http://schemas.microsoft.com/office/drawing/2014/main" id="{7F0020C6-78CA-F87A-7792-A0FD884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55866"/>
            <a:ext cx="3774317" cy="2200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Mezzaluna fertile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2" name="Picture 2" descr="http://pro.unibz.it/staff2/fzavatti/corso/img/mezzal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2473540" cy="1687488"/>
          </a:xfrm>
          <a:prstGeom prst="rect">
            <a:avLst/>
          </a:prstGeom>
          <a:noFill/>
        </p:spPr>
      </p:pic>
      <p:pic>
        <p:nvPicPr>
          <p:cNvPr id="1026" name="Picture 2" descr="http://3.bp.blogspot.com/-vB0aBwITiv4/TpnfBpc7btI/AAAAAAAAAHU/Fd0hKnl3jIk/s1600/mezzalu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052736"/>
            <a:ext cx="454476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3419872" y="0"/>
            <a:ext cx="5112568" cy="85723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Mezzaluna fertile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8"/>
          <p:cNvSpPr txBox="1">
            <a:spLocks/>
          </p:cNvSpPr>
          <p:nvPr/>
        </p:nvSpPr>
        <p:spPr bwMode="auto">
          <a:xfrm>
            <a:off x="0" y="4786322"/>
            <a:ext cx="9144000" cy="144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it-IT" sz="3200" dirty="0">
                <a:latin typeface="+mn-lt"/>
              </a:rPr>
              <a:t>fu abitato, in successione o in parallelo, da diverse popolazioni in continua lotta per il predominio.</a:t>
            </a:r>
          </a:p>
        </p:txBody>
      </p:sp>
      <p:sp>
        <p:nvSpPr>
          <p:cNvPr id="12" name="Titolo 8"/>
          <p:cNvSpPr txBox="1">
            <a:spLocks/>
          </p:cNvSpPr>
          <p:nvPr/>
        </p:nvSpPr>
        <p:spPr bwMode="auto">
          <a:xfrm>
            <a:off x="0" y="1484784"/>
            <a:ext cx="29289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it-IT" sz="3600" dirty="0">
                <a:latin typeface="+mn-lt"/>
              </a:rPr>
              <a:t>Il territorio intorno ai fiumi Tigri ed Eufrate </a:t>
            </a:r>
          </a:p>
        </p:txBody>
      </p:sp>
      <p:pic>
        <p:nvPicPr>
          <p:cNvPr id="2054" name="Picture 6" descr="http://www.mrdowling.com/images/603fertilecrescent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100" y="785794"/>
            <a:ext cx="605790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1510</Words>
  <Application>Microsoft Macintosh PowerPoint</Application>
  <PresentationFormat>Presentazione su schermo (4:3)</PresentationFormat>
  <Paragraphs>208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2" baseType="lpstr">
      <vt:lpstr>Academy Engraved LET</vt:lpstr>
      <vt:lpstr>Arial</vt:lpstr>
      <vt:lpstr>Comic Sans MS</vt:lpstr>
      <vt:lpstr>Cooper Black</vt:lpstr>
      <vt:lpstr>High Tower Text</vt:lpstr>
      <vt:lpstr>Times New Roman</vt:lpstr>
      <vt:lpstr>Verdana</vt:lpstr>
      <vt:lpstr>Wingdings</vt:lpstr>
      <vt:lpstr>Struttura predefinita</vt:lpstr>
      <vt:lpstr>Storia dell’alimentazione</vt:lpstr>
      <vt:lpstr>Il Mesolitico 20.000 anni – 10.000 anni fa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Rivoluzione neolitica</vt:lpstr>
      <vt:lpstr>Mezzaluna fertile</vt:lpstr>
      <vt:lpstr>Mezzaluna fertile</vt:lpstr>
      <vt:lpstr>Mesopotamia</vt:lpstr>
      <vt:lpstr>Mesopotamia</vt:lpstr>
      <vt:lpstr>Dall’Africa l’Homo sapiens ha iniziato la colonizzazione del mondo pare prima di 125 mila anni fa; infatti a questo periodo risalgono dei reperti archeologici rinvenuti nella penisola arabica</vt:lpstr>
      <vt:lpstr>… ma anche in Cina e India</vt:lpstr>
      <vt:lpstr>… in America meridionale</vt:lpstr>
      <vt:lpstr>Civiltà precolombiane</vt:lpstr>
      <vt:lpstr>In Puglia ?</vt:lpstr>
      <vt:lpstr>11 - 10.000 a.C Nasce l’allevamento</vt:lpstr>
      <vt:lpstr>I primi animali addomesticati</vt:lpstr>
      <vt:lpstr>I primi animali addomesticati</vt:lpstr>
      <vt:lpstr>I primi animali addomesticati</vt:lpstr>
      <vt:lpstr>I primi animali addomesticati</vt:lpstr>
      <vt:lpstr>L’arte casearia</vt:lpstr>
      <vt:lpstr>9 - 5.000 a.C Nasce l’agricoltura</vt:lpstr>
      <vt:lpstr>Modificazioni genetiche</vt:lpstr>
      <vt:lpstr>Modificazioni genetiche</vt:lpstr>
      <vt:lpstr>Le prime piante coltivate</vt:lpstr>
      <vt:lpstr>Ortaggi</vt:lpstr>
      <vt:lpstr>Gli alberi da frutto</vt:lpstr>
      <vt:lpstr>Le Aree del mondo in cui la domesticazione avvenne con specie autoctone sono state:</vt:lpstr>
      <vt:lpstr>Attualmente  l'80 % del raccolto annuo sulla terra è composto da:[</vt:lpstr>
      <vt:lpstr>In Cina</vt:lpstr>
      <vt:lpstr>In America</vt:lpstr>
      <vt:lpstr>… non solo piante alimentari</vt:lpstr>
      <vt:lpstr>Utensili per l’agricoltura</vt:lpstr>
      <vt:lpstr>Utensili da cucina</vt:lpstr>
      <vt:lpstr>I metalli</vt:lpstr>
      <vt:lpstr>Presentazione standard di PowerPoint</vt:lpstr>
      <vt:lpstr>Le età dei metalli 3500-800 a.C.</vt:lpstr>
      <vt:lpstr>Le età dei metalli 3500-800 a.C.</vt:lpstr>
      <vt:lpstr>Le età dei metalli 3500-800 a.C.</vt:lpstr>
      <vt:lpstr>IV millennio a.C         inizia la STORIA</vt:lpstr>
      <vt:lpstr>Presentazione standard di PowerPoint</vt:lpstr>
      <vt:lpstr>Questa presentazione è stata elaborata da:</vt:lpstr>
    </vt:vector>
  </TitlesOfParts>
  <Company>Amedeo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Ilaria</dc:creator>
  <cp:lastModifiedBy>Microsoft Office User</cp:lastModifiedBy>
  <cp:revision>370</cp:revision>
  <dcterms:created xsi:type="dcterms:W3CDTF">2003-02-06T15:51:56Z</dcterms:created>
  <dcterms:modified xsi:type="dcterms:W3CDTF">2024-10-25T11:58:54Z</dcterms:modified>
</cp:coreProperties>
</file>